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5" r:id="rId3"/>
    <p:sldId id="266" r:id="rId4"/>
    <p:sldId id="380" r:id="rId5"/>
    <p:sldId id="381" r:id="rId6"/>
    <p:sldId id="376" r:id="rId7"/>
    <p:sldId id="375" r:id="rId8"/>
    <p:sldId id="386" r:id="rId9"/>
    <p:sldId id="300" r:id="rId10"/>
    <p:sldId id="270" r:id="rId11"/>
    <p:sldId id="285" r:id="rId12"/>
    <p:sldId id="387" r:id="rId13"/>
    <p:sldId id="362" r:id="rId14"/>
    <p:sldId id="374" r:id="rId15"/>
    <p:sldId id="363" r:id="rId16"/>
    <p:sldId id="364" r:id="rId17"/>
    <p:sldId id="365" r:id="rId18"/>
    <p:sldId id="366" r:id="rId19"/>
    <p:sldId id="389" r:id="rId20"/>
    <p:sldId id="388" r:id="rId21"/>
    <p:sldId id="379" r:id="rId22"/>
    <p:sldId id="382" r:id="rId23"/>
    <p:sldId id="390" r:id="rId2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5A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15" d="100"/>
          <a:sy n="115" d="100"/>
        </p:scale>
        <p:origin x="-114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&#243;jek%20Fester\Desktop\Nowy%20Arkusz%20programu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&#243;jek%20Fester\Desktop\Nowy%20Arkusz%20programu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&#243;jek%20Fester\Desktop\Nowy%20Arkusz%20programu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&#243;jek%20Fester\Desktop\Nowy%20Arkusz%20programu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Język polski</a:t>
            </a:r>
            <a:endParaRPr lang="pl-PL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Arkusz1!$C$2</c:f>
              <c:strCache>
                <c:ptCount val="1"/>
                <c:pt idx="0">
                  <c:v>j. polski</c:v>
                </c:pt>
              </c:strCache>
            </c:strRef>
          </c:tx>
          <c:dPt>
            <c:idx val="2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Arkusz1!$B$3:$B$18</c:f>
              <c:strCache>
                <c:ptCount val="16"/>
                <c:pt idx="0">
                  <c:v>Warszawa</c:v>
                </c:pt>
                <c:pt idx="1">
                  <c:v>Wrocław</c:v>
                </c:pt>
                <c:pt idx="2">
                  <c:v>Szczecin</c:v>
                </c:pt>
                <c:pt idx="3">
                  <c:v>Gdańsk</c:v>
                </c:pt>
                <c:pt idx="4">
                  <c:v>Łomża</c:v>
                </c:pt>
                <c:pt idx="5">
                  <c:v>Łódź</c:v>
                </c:pt>
                <c:pt idx="6">
                  <c:v>Koszalin</c:v>
                </c:pt>
                <c:pt idx="7">
                  <c:v>Poznań</c:v>
                </c:pt>
                <c:pt idx="8">
                  <c:v>Zielona Góra</c:v>
                </c:pt>
                <c:pt idx="9">
                  <c:v>Gorzów Wlkp.</c:v>
                </c:pt>
                <c:pt idx="10">
                  <c:v>Kalisz</c:v>
                </c:pt>
                <c:pt idx="11">
                  <c:v>Leszno</c:v>
                </c:pt>
                <c:pt idx="12">
                  <c:v>Kraków</c:v>
                </c:pt>
                <c:pt idx="13">
                  <c:v>Konin</c:v>
                </c:pt>
                <c:pt idx="14">
                  <c:v>Jaworzno</c:v>
                </c:pt>
                <c:pt idx="15">
                  <c:v>Piła</c:v>
                </c:pt>
              </c:strCache>
            </c:strRef>
          </c:cat>
          <c:val>
            <c:numRef>
              <c:f>Arkusz1!$C$3:$C$18</c:f>
              <c:numCache>
                <c:formatCode>General</c:formatCode>
                <c:ptCount val="16"/>
                <c:pt idx="0">
                  <c:v>79.2</c:v>
                </c:pt>
                <c:pt idx="1">
                  <c:v>74.2</c:v>
                </c:pt>
                <c:pt idx="2">
                  <c:v>71.599999999999994</c:v>
                </c:pt>
                <c:pt idx="3">
                  <c:v>71</c:v>
                </c:pt>
                <c:pt idx="4">
                  <c:v>71</c:v>
                </c:pt>
                <c:pt idx="5">
                  <c:v>70</c:v>
                </c:pt>
                <c:pt idx="6">
                  <c:v>69.8</c:v>
                </c:pt>
                <c:pt idx="7">
                  <c:v>69.7</c:v>
                </c:pt>
                <c:pt idx="8">
                  <c:v>69.400000000000006</c:v>
                </c:pt>
                <c:pt idx="9">
                  <c:v>69.099999999999994</c:v>
                </c:pt>
                <c:pt idx="10">
                  <c:v>68.5</c:v>
                </c:pt>
                <c:pt idx="11">
                  <c:v>68.3</c:v>
                </c:pt>
                <c:pt idx="12">
                  <c:v>68</c:v>
                </c:pt>
                <c:pt idx="13">
                  <c:v>67.599999999999994</c:v>
                </c:pt>
                <c:pt idx="14">
                  <c:v>67</c:v>
                </c:pt>
                <c:pt idx="15">
                  <c:v>65.3</c:v>
                </c:pt>
              </c:numCache>
            </c:numRef>
          </c:val>
        </c:ser>
        <c:shape val="box"/>
        <c:axId val="52208768"/>
        <c:axId val="71639424"/>
        <c:axId val="0"/>
      </c:bar3DChart>
      <c:catAx>
        <c:axId val="52208768"/>
        <c:scaling>
          <c:orientation val="minMax"/>
        </c:scaling>
        <c:axPos val="b"/>
        <c:numFmt formatCode="General" sourceLinked="0"/>
        <c:tickLblPos val="nextTo"/>
        <c:crossAx val="71639424"/>
        <c:crosses val="autoZero"/>
        <c:auto val="1"/>
        <c:lblAlgn val="ctr"/>
        <c:lblOffset val="100"/>
      </c:catAx>
      <c:valAx>
        <c:axId val="71639424"/>
        <c:scaling>
          <c:orientation val="minMax"/>
        </c:scaling>
        <c:axPos val="l"/>
        <c:majorGridlines/>
        <c:numFmt formatCode="General" sourceLinked="1"/>
        <c:tickLblPos val="nextTo"/>
        <c:crossAx val="5220876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Matematyka</a:t>
            </a:r>
            <a:endParaRPr lang="pl-PL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Arkusz1!$E$2</c:f>
              <c:strCache>
                <c:ptCount val="1"/>
                <c:pt idx="0">
                  <c:v>matematyka</c:v>
                </c:pt>
              </c:strCache>
            </c:strRef>
          </c:tx>
          <c:dPt>
            <c:idx val="6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Arkusz1!$D$3:$D$18</c:f>
              <c:strCache>
                <c:ptCount val="16"/>
                <c:pt idx="0">
                  <c:v>Warszawa</c:v>
                </c:pt>
                <c:pt idx="1">
                  <c:v>Kraków</c:v>
                </c:pt>
                <c:pt idx="2">
                  <c:v>Wrocław</c:v>
                </c:pt>
                <c:pt idx="3">
                  <c:v>Poznań</c:v>
                </c:pt>
                <c:pt idx="4">
                  <c:v>Gdańsk</c:v>
                </c:pt>
                <c:pt idx="5">
                  <c:v>Zielona Góra</c:v>
                </c:pt>
                <c:pt idx="6">
                  <c:v>Szczecin</c:v>
                </c:pt>
                <c:pt idx="7">
                  <c:v>Leszno</c:v>
                </c:pt>
                <c:pt idx="8">
                  <c:v>Łódź</c:v>
                </c:pt>
                <c:pt idx="9">
                  <c:v>Łomża</c:v>
                </c:pt>
                <c:pt idx="10">
                  <c:v>Gorzów Wlkp.</c:v>
                </c:pt>
                <c:pt idx="11">
                  <c:v>Koszalin</c:v>
                </c:pt>
                <c:pt idx="12">
                  <c:v>Kalisz</c:v>
                </c:pt>
                <c:pt idx="13">
                  <c:v>Konin</c:v>
                </c:pt>
                <c:pt idx="14">
                  <c:v>Piła</c:v>
                </c:pt>
                <c:pt idx="15">
                  <c:v>Jaworzno</c:v>
                </c:pt>
              </c:strCache>
            </c:strRef>
          </c:cat>
          <c:val>
            <c:numRef>
              <c:f>Arkusz1!$E$3:$E$18</c:f>
              <c:numCache>
                <c:formatCode>General</c:formatCode>
                <c:ptCount val="16"/>
                <c:pt idx="0">
                  <c:v>61.7</c:v>
                </c:pt>
                <c:pt idx="1">
                  <c:v>59.1</c:v>
                </c:pt>
                <c:pt idx="2">
                  <c:v>58.9</c:v>
                </c:pt>
                <c:pt idx="3">
                  <c:v>55</c:v>
                </c:pt>
                <c:pt idx="4">
                  <c:v>54</c:v>
                </c:pt>
                <c:pt idx="5">
                  <c:v>53.9</c:v>
                </c:pt>
                <c:pt idx="6">
                  <c:v>53.5</c:v>
                </c:pt>
                <c:pt idx="7">
                  <c:v>52.8</c:v>
                </c:pt>
                <c:pt idx="8">
                  <c:v>51.1</c:v>
                </c:pt>
                <c:pt idx="9">
                  <c:v>51</c:v>
                </c:pt>
                <c:pt idx="10">
                  <c:v>50.8</c:v>
                </c:pt>
                <c:pt idx="11">
                  <c:v>50.6</c:v>
                </c:pt>
                <c:pt idx="12">
                  <c:v>50.1</c:v>
                </c:pt>
                <c:pt idx="13">
                  <c:v>47.7</c:v>
                </c:pt>
                <c:pt idx="14">
                  <c:v>47.1</c:v>
                </c:pt>
                <c:pt idx="15">
                  <c:v>46.6</c:v>
                </c:pt>
              </c:numCache>
            </c:numRef>
          </c:val>
        </c:ser>
        <c:shape val="box"/>
        <c:axId val="71681152"/>
        <c:axId val="71682688"/>
        <c:axId val="0"/>
      </c:bar3DChart>
      <c:catAx>
        <c:axId val="71681152"/>
        <c:scaling>
          <c:orientation val="minMax"/>
        </c:scaling>
        <c:axPos val="b"/>
        <c:numFmt formatCode="General" sourceLinked="0"/>
        <c:tickLblPos val="nextTo"/>
        <c:crossAx val="71682688"/>
        <c:crosses val="autoZero"/>
        <c:auto val="1"/>
        <c:lblAlgn val="ctr"/>
        <c:lblOffset val="100"/>
      </c:catAx>
      <c:valAx>
        <c:axId val="71682688"/>
        <c:scaling>
          <c:orientation val="minMax"/>
        </c:scaling>
        <c:axPos val="l"/>
        <c:majorGridlines/>
        <c:numFmt formatCode="General" sourceLinked="1"/>
        <c:tickLblPos val="nextTo"/>
        <c:crossAx val="71681152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Język</a:t>
            </a:r>
            <a:r>
              <a:rPr lang="pl-PL" baseline="0" dirty="0" smtClean="0"/>
              <a:t> angielski</a:t>
            </a:r>
            <a:endParaRPr lang="pl-PL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Arkusz1!$G$2</c:f>
              <c:strCache>
                <c:ptCount val="1"/>
                <c:pt idx="0">
                  <c:v>j. angielski PP</c:v>
                </c:pt>
              </c:strCache>
            </c:strRef>
          </c:tx>
          <c:dPt>
            <c:idx val="5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Arkusz1!$F$3:$F$18</c:f>
              <c:strCache>
                <c:ptCount val="16"/>
                <c:pt idx="0">
                  <c:v>Warszawa</c:v>
                </c:pt>
                <c:pt idx="1">
                  <c:v>Kraków</c:v>
                </c:pt>
                <c:pt idx="2">
                  <c:v>Wrocław</c:v>
                </c:pt>
                <c:pt idx="3">
                  <c:v>Poznań</c:v>
                </c:pt>
                <c:pt idx="4">
                  <c:v>Gdańsk</c:v>
                </c:pt>
                <c:pt idx="5">
                  <c:v>Szczecin</c:v>
                </c:pt>
                <c:pt idx="6">
                  <c:v>Zielona Góra</c:v>
                </c:pt>
                <c:pt idx="7">
                  <c:v>Gorzów Wlkp.</c:v>
                </c:pt>
                <c:pt idx="8">
                  <c:v>Koszalin</c:v>
                </c:pt>
                <c:pt idx="9">
                  <c:v>Łódź</c:v>
                </c:pt>
                <c:pt idx="10">
                  <c:v>Łomża</c:v>
                </c:pt>
                <c:pt idx="11">
                  <c:v>Kalisz</c:v>
                </c:pt>
                <c:pt idx="12">
                  <c:v>Konin</c:v>
                </c:pt>
                <c:pt idx="13">
                  <c:v>Piła</c:v>
                </c:pt>
                <c:pt idx="14">
                  <c:v>Leszno</c:v>
                </c:pt>
                <c:pt idx="15">
                  <c:v>Jaworzno</c:v>
                </c:pt>
              </c:strCache>
            </c:strRef>
          </c:cat>
          <c:val>
            <c:numRef>
              <c:f>Arkusz1!$G$3:$G$18</c:f>
              <c:numCache>
                <c:formatCode>General</c:formatCode>
                <c:ptCount val="16"/>
                <c:pt idx="0">
                  <c:v>79.599999999999994</c:v>
                </c:pt>
                <c:pt idx="1">
                  <c:v>77.900000000000006</c:v>
                </c:pt>
                <c:pt idx="2">
                  <c:v>74.900000000000006</c:v>
                </c:pt>
                <c:pt idx="3">
                  <c:v>73.5</c:v>
                </c:pt>
                <c:pt idx="4">
                  <c:v>73</c:v>
                </c:pt>
                <c:pt idx="5">
                  <c:v>72.8</c:v>
                </c:pt>
                <c:pt idx="6">
                  <c:v>72.099999999999994</c:v>
                </c:pt>
                <c:pt idx="7">
                  <c:v>70.599999999999994</c:v>
                </c:pt>
                <c:pt idx="8">
                  <c:v>69.66</c:v>
                </c:pt>
                <c:pt idx="9">
                  <c:v>69.599999999999994</c:v>
                </c:pt>
                <c:pt idx="10">
                  <c:v>68</c:v>
                </c:pt>
                <c:pt idx="11">
                  <c:v>67.599999999999994</c:v>
                </c:pt>
                <c:pt idx="12">
                  <c:v>66.400000000000006</c:v>
                </c:pt>
                <c:pt idx="13">
                  <c:v>66.400000000000006</c:v>
                </c:pt>
                <c:pt idx="14">
                  <c:v>66.3</c:v>
                </c:pt>
                <c:pt idx="15">
                  <c:v>63.8</c:v>
                </c:pt>
              </c:numCache>
            </c:numRef>
          </c:val>
        </c:ser>
        <c:shape val="box"/>
        <c:axId val="72073216"/>
        <c:axId val="72074752"/>
        <c:axId val="0"/>
      </c:bar3DChart>
      <c:catAx>
        <c:axId val="72073216"/>
        <c:scaling>
          <c:orientation val="minMax"/>
        </c:scaling>
        <c:axPos val="b"/>
        <c:numFmt formatCode="General" sourceLinked="0"/>
        <c:tickLblPos val="nextTo"/>
        <c:crossAx val="72074752"/>
        <c:crosses val="autoZero"/>
        <c:auto val="1"/>
        <c:lblAlgn val="ctr"/>
        <c:lblOffset val="100"/>
      </c:catAx>
      <c:valAx>
        <c:axId val="72074752"/>
        <c:scaling>
          <c:orientation val="minMax"/>
        </c:scaling>
        <c:axPos val="l"/>
        <c:majorGridlines/>
        <c:numFmt formatCode="General" sourceLinked="1"/>
        <c:tickLblPos val="nextTo"/>
        <c:crossAx val="7207321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/>
            </a:pPr>
            <a:r>
              <a:rPr lang="pl-PL" dirty="0" smtClean="0"/>
              <a:t>Język niemiecki</a:t>
            </a:r>
            <a:endParaRPr lang="pl-PL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Arkusz1!$I$2</c:f>
              <c:strCache>
                <c:ptCount val="1"/>
                <c:pt idx="0">
                  <c:v>j. niemiecki PP</c:v>
                </c:pt>
              </c:strCache>
            </c:strRef>
          </c:tx>
          <c:dPt>
            <c:idx val="4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Arkusz1!$H$3:$H$18</c:f>
              <c:strCache>
                <c:ptCount val="16"/>
                <c:pt idx="0">
                  <c:v>Łomża</c:v>
                </c:pt>
                <c:pt idx="1">
                  <c:v>Kraków</c:v>
                </c:pt>
                <c:pt idx="2">
                  <c:v>Warszawa</c:v>
                </c:pt>
                <c:pt idx="3">
                  <c:v>Koszalin</c:v>
                </c:pt>
                <c:pt idx="4">
                  <c:v>Szczecin</c:v>
                </c:pt>
                <c:pt idx="5">
                  <c:v>Zielona Góra</c:v>
                </c:pt>
                <c:pt idx="6">
                  <c:v>Wrocław</c:v>
                </c:pt>
                <c:pt idx="7">
                  <c:v>Leszno</c:v>
                </c:pt>
                <c:pt idx="8">
                  <c:v>Poznań</c:v>
                </c:pt>
                <c:pt idx="9">
                  <c:v>Konin</c:v>
                </c:pt>
                <c:pt idx="10">
                  <c:v>Kalisz</c:v>
                </c:pt>
                <c:pt idx="11">
                  <c:v>Gdańsk</c:v>
                </c:pt>
                <c:pt idx="12">
                  <c:v>Gorzów Wlkp.</c:v>
                </c:pt>
                <c:pt idx="13">
                  <c:v>Łódź</c:v>
                </c:pt>
                <c:pt idx="14">
                  <c:v>Jaworzno</c:v>
                </c:pt>
                <c:pt idx="15">
                  <c:v>Piła</c:v>
                </c:pt>
              </c:strCache>
            </c:strRef>
          </c:cat>
          <c:val>
            <c:numRef>
              <c:f>Arkusz1!$I$3:$I$18</c:f>
              <c:numCache>
                <c:formatCode>General</c:formatCode>
                <c:ptCount val="16"/>
                <c:pt idx="0">
                  <c:v>78</c:v>
                </c:pt>
                <c:pt idx="1">
                  <c:v>77.400000000000006</c:v>
                </c:pt>
                <c:pt idx="2">
                  <c:v>71.099999999999994</c:v>
                </c:pt>
                <c:pt idx="3">
                  <c:v>70.099999999999994</c:v>
                </c:pt>
                <c:pt idx="4">
                  <c:v>65.7</c:v>
                </c:pt>
                <c:pt idx="5">
                  <c:v>65.2</c:v>
                </c:pt>
                <c:pt idx="6">
                  <c:v>64.5</c:v>
                </c:pt>
                <c:pt idx="7">
                  <c:v>63.5</c:v>
                </c:pt>
                <c:pt idx="8">
                  <c:v>62.7</c:v>
                </c:pt>
                <c:pt idx="9">
                  <c:v>60.9</c:v>
                </c:pt>
                <c:pt idx="10">
                  <c:v>59.3</c:v>
                </c:pt>
                <c:pt idx="11">
                  <c:v>59</c:v>
                </c:pt>
                <c:pt idx="12">
                  <c:v>53.3</c:v>
                </c:pt>
                <c:pt idx="13">
                  <c:v>51.2</c:v>
                </c:pt>
                <c:pt idx="14">
                  <c:v>51</c:v>
                </c:pt>
                <c:pt idx="15">
                  <c:v>39.800000000000004</c:v>
                </c:pt>
              </c:numCache>
            </c:numRef>
          </c:val>
        </c:ser>
        <c:shape val="box"/>
        <c:axId val="72096000"/>
        <c:axId val="72151040"/>
        <c:axId val="0"/>
      </c:bar3DChart>
      <c:catAx>
        <c:axId val="72096000"/>
        <c:scaling>
          <c:orientation val="minMax"/>
        </c:scaling>
        <c:axPos val="b"/>
        <c:numFmt formatCode="General" sourceLinked="0"/>
        <c:tickLblPos val="nextTo"/>
        <c:crossAx val="72151040"/>
        <c:crosses val="autoZero"/>
        <c:auto val="1"/>
        <c:lblAlgn val="ctr"/>
        <c:lblOffset val="100"/>
      </c:catAx>
      <c:valAx>
        <c:axId val="72151040"/>
        <c:scaling>
          <c:orientation val="minMax"/>
        </c:scaling>
        <c:axPos val="l"/>
        <c:majorGridlines/>
        <c:numFmt formatCode="General" sourceLinked="1"/>
        <c:tickLblPos val="nextTo"/>
        <c:crossAx val="7209600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1"/>
          <c:order val="0"/>
          <c:spPr>
            <a:ln w="381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dLbls>
            <c:dLbl>
              <c:idx val="2"/>
              <c:layout>
                <c:manualLayout>
                  <c:x val="-1.4820948932844978E-3"/>
                  <c:y val="-1.929039134540617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50" b="1" i="0" baseline="0"/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Arkusz1!$D$10:$D$17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Arkusz1!$E$10:$E$17</c:f>
              <c:numCache>
                <c:formatCode>General</c:formatCode>
                <c:ptCount val="8"/>
                <c:pt idx="0">
                  <c:v>3930</c:v>
                </c:pt>
                <c:pt idx="1">
                  <c:v>3789</c:v>
                </c:pt>
                <c:pt idx="2">
                  <c:v>3750</c:v>
                </c:pt>
                <c:pt idx="3">
                  <c:v>3478</c:v>
                </c:pt>
                <c:pt idx="4">
                  <c:v>3636</c:v>
                </c:pt>
                <c:pt idx="5">
                  <c:v>3463</c:v>
                </c:pt>
                <c:pt idx="6">
                  <c:v>3715</c:v>
                </c:pt>
                <c:pt idx="7">
                  <c:v>3595</c:v>
                </c:pt>
              </c:numCache>
            </c:numRef>
          </c:val>
        </c:ser>
        <c:marker val="1"/>
        <c:axId val="72284800"/>
        <c:axId val="72552832"/>
      </c:lineChart>
      <c:catAx>
        <c:axId val="72284800"/>
        <c:scaling>
          <c:orientation val="minMax"/>
        </c:scaling>
        <c:axPos val="b"/>
        <c:numFmt formatCode="General" sourceLinked="1"/>
        <c:tickLblPos val="nextTo"/>
        <c:crossAx val="72552832"/>
        <c:crosses val="autoZero"/>
        <c:auto val="1"/>
        <c:lblAlgn val="ctr"/>
        <c:lblOffset val="100"/>
      </c:catAx>
      <c:valAx>
        <c:axId val="72552832"/>
        <c:scaling>
          <c:orientation val="minMax"/>
        </c:scaling>
        <c:axPos val="l"/>
        <c:majorGridlines/>
        <c:numFmt formatCode="General" sourceLinked="1"/>
        <c:tickLblPos val="nextTo"/>
        <c:crossAx val="72284800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7093C-F0E3-4483-986A-D70C75F10177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35FC14D-09CC-48E4-B5E9-99787CD63491}">
      <dgm:prSet phldrT="[Tekst]"/>
      <dgm:spPr/>
      <dgm:t>
        <a:bodyPr/>
        <a:lstStyle/>
        <a:p>
          <a:r>
            <a:rPr lang="pl-PL" b="1" dirty="0" smtClean="0"/>
            <a:t>Zagospodarowanie budynków/pomieszczeń gimnazjów na cele </a:t>
          </a:r>
          <a:endParaRPr lang="pl-PL" dirty="0"/>
        </a:p>
      </dgm:t>
    </dgm:pt>
    <dgm:pt modelId="{3AA891C3-B15B-4D79-A368-E1F137452BFC}" type="parTrans" cxnId="{1497254E-CA9E-4546-8F4B-1539B1750310}">
      <dgm:prSet/>
      <dgm:spPr/>
      <dgm:t>
        <a:bodyPr/>
        <a:lstStyle/>
        <a:p>
          <a:endParaRPr lang="pl-PL"/>
        </a:p>
      </dgm:t>
    </dgm:pt>
    <dgm:pt modelId="{9E599022-0D68-4556-85B3-954756A7FD0E}" type="sibTrans" cxnId="{1497254E-CA9E-4546-8F4B-1539B1750310}">
      <dgm:prSet/>
      <dgm:spPr/>
      <dgm:t>
        <a:bodyPr/>
        <a:lstStyle/>
        <a:p>
          <a:endParaRPr lang="pl-PL"/>
        </a:p>
      </dgm:t>
    </dgm:pt>
    <dgm:pt modelId="{EF683885-47E7-4AEE-8ADF-DDB67F972CC8}">
      <dgm:prSet phldrT="[Tekst]"/>
      <dgm:spPr/>
      <dgm:t>
        <a:bodyPr/>
        <a:lstStyle/>
        <a:p>
          <a:r>
            <a:rPr lang="pl-PL" dirty="0" smtClean="0"/>
            <a:t>szkół podstawowych</a:t>
          </a:r>
          <a:endParaRPr lang="pl-PL" dirty="0"/>
        </a:p>
      </dgm:t>
    </dgm:pt>
    <dgm:pt modelId="{A51372B8-09A1-4123-8358-D40A8A610693}" type="parTrans" cxnId="{D35F525B-8A26-402E-8471-5EDE18019508}">
      <dgm:prSet/>
      <dgm:spPr/>
      <dgm:t>
        <a:bodyPr/>
        <a:lstStyle/>
        <a:p>
          <a:endParaRPr lang="pl-PL"/>
        </a:p>
      </dgm:t>
    </dgm:pt>
    <dgm:pt modelId="{D240528F-1073-49B2-BB4A-01CC8BF1C009}" type="sibTrans" cxnId="{D35F525B-8A26-402E-8471-5EDE18019508}">
      <dgm:prSet/>
      <dgm:spPr/>
      <dgm:t>
        <a:bodyPr/>
        <a:lstStyle/>
        <a:p>
          <a:endParaRPr lang="pl-PL"/>
        </a:p>
      </dgm:t>
    </dgm:pt>
    <dgm:pt modelId="{EFE5D2B7-5BD2-45F0-99F2-67F4156F9175}">
      <dgm:prSet phldrT="[Tekst]"/>
      <dgm:spPr/>
      <dgm:t>
        <a:bodyPr/>
        <a:lstStyle/>
        <a:p>
          <a:r>
            <a:rPr lang="pl-PL" dirty="0" smtClean="0"/>
            <a:t>liceów ogólnokształcących</a:t>
          </a:r>
          <a:endParaRPr lang="pl-PL" dirty="0"/>
        </a:p>
      </dgm:t>
    </dgm:pt>
    <dgm:pt modelId="{ADC563D8-BD0D-45EA-9871-07F41EB04F4B}" type="parTrans" cxnId="{1BD97AE5-860B-46F8-9DF5-281F6BB26B27}">
      <dgm:prSet/>
      <dgm:spPr/>
      <dgm:t>
        <a:bodyPr/>
        <a:lstStyle/>
        <a:p>
          <a:endParaRPr lang="pl-PL"/>
        </a:p>
      </dgm:t>
    </dgm:pt>
    <dgm:pt modelId="{10BB0F9B-3838-454B-8AB7-18F0416A8C5B}" type="sibTrans" cxnId="{1BD97AE5-860B-46F8-9DF5-281F6BB26B27}">
      <dgm:prSet/>
      <dgm:spPr/>
      <dgm:t>
        <a:bodyPr/>
        <a:lstStyle/>
        <a:p>
          <a:endParaRPr lang="pl-PL"/>
        </a:p>
      </dgm:t>
    </dgm:pt>
    <dgm:pt modelId="{9DE62189-C61C-4AE3-BCFD-0D575DA79EF1}">
      <dgm:prSet phldrT="[Tekst]"/>
      <dgm:spPr/>
      <dgm:t>
        <a:bodyPr/>
        <a:lstStyle/>
        <a:p>
          <a:r>
            <a:rPr lang="pl-PL" dirty="0" smtClean="0"/>
            <a:t>zespołów szkół</a:t>
          </a:r>
          <a:endParaRPr lang="pl-PL" dirty="0"/>
        </a:p>
      </dgm:t>
    </dgm:pt>
    <dgm:pt modelId="{5532CD48-2DF0-4196-8493-6C9895C9C913}" type="parTrans" cxnId="{A30CFD4A-3E52-4D0E-BC30-38E940270008}">
      <dgm:prSet/>
      <dgm:spPr/>
      <dgm:t>
        <a:bodyPr/>
        <a:lstStyle/>
        <a:p>
          <a:endParaRPr lang="pl-PL"/>
        </a:p>
      </dgm:t>
    </dgm:pt>
    <dgm:pt modelId="{1359D0F9-DEB6-4BA3-894C-1D18E64E14AC}" type="sibTrans" cxnId="{A30CFD4A-3E52-4D0E-BC30-38E940270008}">
      <dgm:prSet/>
      <dgm:spPr/>
      <dgm:t>
        <a:bodyPr/>
        <a:lstStyle/>
        <a:p>
          <a:endParaRPr lang="pl-PL"/>
        </a:p>
      </dgm:t>
    </dgm:pt>
    <dgm:pt modelId="{D75F0941-C6EA-40F9-9175-ADA30DAA4EAF}" type="pres">
      <dgm:prSet presAssocID="{0657093C-F0E3-4483-986A-D70C75F101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0D7DC0EE-8F8C-4948-9501-393C4BCADE4B}" type="pres">
      <dgm:prSet presAssocID="{335FC14D-09CC-48E4-B5E9-99787CD63491}" presName="hierRoot1" presStyleCnt="0">
        <dgm:presLayoutVars>
          <dgm:hierBranch val="init"/>
        </dgm:presLayoutVars>
      </dgm:prSet>
      <dgm:spPr/>
    </dgm:pt>
    <dgm:pt modelId="{A033C6E9-06CC-48AE-B428-F11541CCD41C}" type="pres">
      <dgm:prSet presAssocID="{335FC14D-09CC-48E4-B5E9-99787CD63491}" presName="rootComposite1" presStyleCnt="0"/>
      <dgm:spPr/>
    </dgm:pt>
    <dgm:pt modelId="{E5F4249F-32B8-4162-82DD-7372AF69F5BD}" type="pres">
      <dgm:prSet presAssocID="{335FC14D-09CC-48E4-B5E9-99787CD6349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473AAB80-8F67-4A1A-92CB-28057F0711D3}" type="pres">
      <dgm:prSet presAssocID="{335FC14D-09CC-48E4-B5E9-99787CD63491}" presName="rootConnector1" presStyleLbl="node1" presStyleIdx="0" presStyleCnt="0"/>
      <dgm:spPr/>
      <dgm:t>
        <a:bodyPr/>
        <a:lstStyle/>
        <a:p>
          <a:endParaRPr lang="pl-PL"/>
        </a:p>
      </dgm:t>
    </dgm:pt>
    <dgm:pt modelId="{1653F046-AB4B-4F7F-9753-0413B69792E9}" type="pres">
      <dgm:prSet presAssocID="{335FC14D-09CC-48E4-B5E9-99787CD63491}" presName="hierChild2" presStyleCnt="0"/>
      <dgm:spPr/>
    </dgm:pt>
    <dgm:pt modelId="{AFBC0FAA-8624-4172-A638-FE25936B48DB}" type="pres">
      <dgm:prSet presAssocID="{A51372B8-09A1-4123-8358-D40A8A610693}" presName="Name37" presStyleLbl="parChTrans1D2" presStyleIdx="0" presStyleCnt="3"/>
      <dgm:spPr/>
      <dgm:t>
        <a:bodyPr/>
        <a:lstStyle/>
        <a:p>
          <a:endParaRPr lang="pl-PL"/>
        </a:p>
      </dgm:t>
    </dgm:pt>
    <dgm:pt modelId="{3EC1C721-6CF4-4215-A23C-741A2D8FBE36}" type="pres">
      <dgm:prSet presAssocID="{EF683885-47E7-4AEE-8ADF-DDB67F972CC8}" presName="hierRoot2" presStyleCnt="0">
        <dgm:presLayoutVars>
          <dgm:hierBranch val="init"/>
        </dgm:presLayoutVars>
      </dgm:prSet>
      <dgm:spPr/>
    </dgm:pt>
    <dgm:pt modelId="{7C6527E8-290C-42EF-A86B-4BC18A90E39D}" type="pres">
      <dgm:prSet presAssocID="{EF683885-47E7-4AEE-8ADF-DDB67F972CC8}" presName="rootComposite" presStyleCnt="0"/>
      <dgm:spPr/>
    </dgm:pt>
    <dgm:pt modelId="{0758F31A-9B34-4C30-BA9A-E4C1407A1D37}" type="pres">
      <dgm:prSet presAssocID="{EF683885-47E7-4AEE-8ADF-DDB67F972CC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8FB0456-48EB-4535-BAE3-BB591662DCAB}" type="pres">
      <dgm:prSet presAssocID="{EF683885-47E7-4AEE-8ADF-DDB67F972CC8}" presName="rootConnector" presStyleLbl="node2" presStyleIdx="0" presStyleCnt="3"/>
      <dgm:spPr/>
      <dgm:t>
        <a:bodyPr/>
        <a:lstStyle/>
        <a:p>
          <a:endParaRPr lang="pl-PL"/>
        </a:p>
      </dgm:t>
    </dgm:pt>
    <dgm:pt modelId="{2B6E1DD7-CC9E-4806-9DB0-34BD0CF30333}" type="pres">
      <dgm:prSet presAssocID="{EF683885-47E7-4AEE-8ADF-DDB67F972CC8}" presName="hierChild4" presStyleCnt="0"/>
      <dgm:spPr/>
    </dgm:pt>
    <dgm:pt modelId="{3A7EC3D5-5BB0-47C6-9792-88689863B283}" type="pres">
      <dgm:prSet presAssocID="{EF683885-47E7-4AEE-8ADF-DDB67F972CC8}" presName="hierChild5" presStyleCnt="0"/>
      <dgm:spPr/>
    </dgm:pt>
    <dgm:pt modelId="{8FB2263E-2709-4FA6-A52C-39B2057C4D3B}" type="pres">
      <dgm:prSet presAssocID="{ADC563D8-BD0D-45EA-9871-07F41EB04F4B}" presName="Name37" presStyleLbl="parChTrans1D2" presStyleIdx="1" presStyleCnt="3"/>
      <dgm:spPr/>
      <dgm:t>
        <a:bodyPr/>
        <a:lstStyle/>
        <a:p>
          <a:endParaRPr lang="pl-PL"/>
        </a:p>
      </dgm:t>
    </dgm:pt>
    <dgm:pt modelId="{0059C927-688C-4B8F-A5A5-A74BA7C56238}" type="pres">
      <dgm:prSet presAssocID="{EFE5D2B7-5BD2-45F0-99F2-67F4156F9175}" presName="hierRoot2" presStyleCnt="0">
        <dgm:presLayoutVars>
          <dgm:hierBranch val="init"/>
        </dgm:presLayoutVars>
      </dgm:prSet>
      <dgm:spPr/>
    </dgm:pt>
    <dgm:pt modelId="{5F42A6AE-C14D-4994-B16D-468217362E97}" type="pres">
      <dgm:prSet presAssocID="{EFE5D2B7-5BD2-45F0-99F2-67F4156F9175}" presName="rootComposite" presStyleCnt="0"/>
      <dgm:spPr/>
    </dgm:pt>
    <dgm:pt modelId="{F4035D0F-0E69-4256-B867-049F909F392D}" type="pres">
      <dgm:prSet presAssocID="{EFE5D2B7-5BD2-45F0-99F2-67F4156F917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F63D66C-B41E-49CC-B465-D7FD72878D53}" type="pres">
      <dgm:prSet presAssocID="{EFE5D2B7-5BD2-45F0-99F2-67F4156F9175}" presName="rootConnector" presStyleLbl="node2" presStyleIdx="1" presStyleCnt="3"/>
      <dgm:spPr/>
      <dgm:t>
        <a:bodyPr/>
        <a:lstStyle/>
        <a:p>
          <a:endParaRPr lang="pl-PL"/>
        </a:p>
      </dgm:t>
    </dgm:pt>
    <dgm:pt modelId="{50EABE2E-EAD2-4EE8-B71A-6B58B3367FAB}" type="pres">
      <dgm:prSet presAssocID="{EFE5D2B7-5BD2-45F0-99F2-67F4156F9175}" presName="hierChild4" presStyleCnt="0"/>
      <dgm:spPr/>
    </dgm:pt>
    <dgm:pt modelId="{F725AA47-0BC4-458F-BE18-89F137625194}" type="pres">
      <dgm:prSet presAssocID="{EFE5D2B7-5BD2-45F0-99F2-67F4156F9175}" presName="hierChild5" presStyleCnt="0"/>
      <dgm:spPr/>
    </dgm:pt>
    <dgm:pt modelId="{47548D62-B955-43D1-915A-98C7062D41FA}" type="pres">
      <dgm:prSet presAssocID="{5532CD48-2DF0-4196-8493-6C9895C9C913}" presName="Name37" presStyleLbl="parChTrans1D2" presStyleIdx="2" presStyleCnt="3"/>
      <dgm:spPr/>
      <dgm:t>
        <a:bodyPr/>
        <a:lstStyle/>
        <a:p>
          <a:endParaRPr lang="pl-PL"/>
        </a:p>
      </dgm:t>
    </dgm:pt>
    <dgm:pt modelId="{07969075-7113-4C1D-AAE5-C965FFB68C60}" type="pres">
      <dgm:prSet presAssocID="{9DE62189-C61C-4AE3-BCFD-0D575DA79EF1}" presName="hierRoot2" presStyleCnt="0">
        <dgm:presLayoutVars>
          <dgm:hierBranch val="init"/>
        </dgm:presLayoutVars>
      </dgm:prSet>
      <dgm:spPr/>
    </dgm:pt>
    <dgm:pt modelId="{5380F979-40BD-4F97-BD7C-FDBCFC6E2B73}" type="pres">
      <dgm:prSet presAssocID="{9DE62189-C61C-4AE3-BCFD-0D575DA79EF1}" presName="rootComposite" presStyleCnt="0"/>
      <dgm:spPr/>
    </dgm:pt>
    <dgm:pt modelId="{EA3523EE-7617-4C31-88B1-F1D30D70288F}" type="pres">
      <dgm:prSet presAssocID="{9DE62189-C61C-4AE3-BCFD-0D575DA79EF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35213C34-2C0B-4FBD-BF0D-BDE454BC33C4}" type="pres">
      <dgm:prSet presAssocID="{9DE62189-C61C-4AE3-BCFD-0D575DA79EF1}" presName="rootConnector" presStyleLbl="node2" presStyleIdx="2" presStyleCnt="3"/>
      <dgm:spPr/>
      <dgm:t>
        <a:bodyPr/>
        <a:lstStyle/>
        <a:p>
          <a:endParaRPr lang="pl-PL"/>
        </a:p>
      </dgm:t>
    </dgm:pt>
    <dgm:pt modelId="{0B89694F-7FCF-485E-A0AB-4C0F7D9A7D66}" type="pres">
      <dgm:prSet presAssocID="{9DE62189-C61C-4AE3-BCFD-0D575DA79EF1}" presName="hierChild4" presStyleCnt="0"/>
      <dgm:spPr/>
    </dgm:pt>
    <dgm:pt modelId="{FC75B22D-58E2-4D63-8046-3257F1F4020C}" type="pres">
      <dgm:prSet presAssocID="{9DE62189-C61C-4AE3-BCFD-0D575DA79EF1}" presName="hierChild5" presStyleCnt="0"/>
      <dgm:spPr/>
    </dgm:pt>
    <dgm:pt modelId="{ACD0E62E-450C-4241-9921-DB1699171C7F}" type="pres">
      <dgm:prSet presAssocID="{335FC14D-09CC-48E4-B5E9-99787CD63491}" presName="hierChild3" presStyleCnt="0"/>
      <dgm:spPr/>
    </dgm:pt>
  </dgm:ptLst>
  <dgm:cxnLst>
    <dgm:cxn modelId="{1497254E-CA9E-4546-8F4B-1539B1750310}" srcId="{0657093C-F0E3-4483-986A-D70C75F10177}" destId="{335FC14D-09CC-48E4-B5E9-99787CD63491}" srcOrd="0" destOrd="0" parTransId="{3AA891C3-B15B-4D79-A368-E1F137452BFC}" sibTransId="{9E599022-0D68-4556-85B3-954756A7FD0E}"/>
    <dgm:cxn modelId="{42B4F8C5-EB17-43E8-B9F0-9111E42AD7D2}" type="presOf" srcId="{EFE5D2B7-5BD2-45F0-99F2-67F4156F9175}" destId="{F4035D0F-0E69-4256-B867-049F909F392D}" srcOrd="0" destOrd="0" presId="urn:microsoft.com/office/officeart/2005/8/layout/orgChart1"/>
    <dgm:cxn modelId="{AC124490-B7B0-4185-9875-7870A56D08C0}" type="presOf" srcId="{335FC14D-09CC-48E4-B5E9-99787CD63491}" destId="{E5F4249F-32B8-4162-82DD-7372AF69F5BD}" srcOrd="0" destOrd="0" presId="urn:microsoft.com/office/officeart/2005/8/layout/orgChart1"/>
    <dgm:cxn modelId="{B8CD675A-4976-48DD-BC54-4403A11DF9B8}" type="presOf" srcId="{9DE62189-C61C-4AE3-BCFD-0D575DA79EF1}" destId="{EA3523EE-7617-4C31-88B1-F1D30D70288F}" srcOrd="0" destOrd="0" presId="urn:microsoft.com/office/officeart/2005/8/layout/orgChart1"/>
    <dgm:cxn modelId="{1BD97AE5-860B-46F8-9DF5-281F6BB26B27}" srcId="{335FC14D-09CC-48E4-B5E9-99787CD63491}" destId="{EFE5D2B7-5BD2-45F0-99F2-67F4156F9175}" srcOrd="1" destOrd="0" parTransId="{ADC563D8-BD0D-45EA-9871-07F41EB04F4B}" sibTransId="{10BB0F9B-3838-454B-8AB7-18F0416A8C5B}"/>
    <dgm:cxn modelId="{D35F525B-8A26-402E-8471-5EDE18019508}" srcId="{335FC14D-09CC-48E4-B5E9-99787CD63491}" destId="{EF683885-47E7-4AEE-8ADF-DDB67F972CC8}" srcOrd="0" destOrd="0" parTransId="{A51372B8-09A1-4123-8358-D40A8A610693}" sibTransId="{D240528F-1073-49B2-BB4A-01CC8BF1C009}"/>
    <dgm:cxn modelId="{5E4EB0E0-F03D-4FBB-8BDD-6B1A42327EF1}" type="presOf" srcId="{EFE5D2B7-5BD2-45F0-99F2-67F4156F9175}" destId="{6F63D66C-B41E-49CC-B465-D7FD72878D53}" srcOrd="1" destOrd="0" presId="urn:microsoft.com/office/officeart/2005/8/layout/orgChart1"/>
    <dgm:cxn modelId="{BADB5DC9-CD42-47A4-B358-932915267796}" type="presOf" srcId="{5532CD48-2DF0-4196-8493-6C9895C9C913}" destId="{47548D62-B955-43D1-915A-98C7062D41FA}" srcOrd="0" destOrd="0" presId="urn:microsoft.com/office/officeart/2005/8/layout/orgChart1"/>
    <dgm:cxn modelId="{134A0064-3B3A-4EB6-A693-FCD5F9E51052}" type="presOf" srcId="{EF683885-47E7-4AEE-8ADF-DDB67F972CC8}" destId="{A8FB0456-48EB-4535-BAE3-BB591662DCAB}" srcOrd="1" destOrd="0" presId="urn:microsoft.com/office/officeart/2005/8/layout/orgChart1"/>
    <dgm:cxn modelId="{A30CFD4A-3E52-4D0E-BC30-38E940270008}" srcId="{335FC14D-09CC-48E4-B5E9-99787CD63491}" destId="{9DE62189-C61C-4AE3-BCFD-0D575DA79EF1}" srcOrd="2" destOrd="0" parTransId="{5532CD48-2DF0-4196-8493-6C9895C9C913}" sibTransId="{1359D0F9-DEB6-4BA3-894C-1D18E64E14AC}"/>
    <dgm:cxn modelId="{0C6BAD18-901E-4F63-8027-69DEA5B059EF}" type="presOf" srcId="{ADC563D8-BD0D-45EA-9871-07F41EB04F4B}" destId="{8FB2263E-2709-4FA6-A52C-39B2057C4D3B}" srcOrd="0" destOrd="0" presId="urn:microsoft.com/office/officeart/2005/8/layout/orgChart1"/>
    <dgm:cxn modelId="{554149F6-64B7-4C87-838C-35C6193E04CC}" type="presOf" srcId="{0657093C-F0E3-4483-986A-D70C75F10177}" destId="{D75F0941-C6EA-40F9-9175-ADA30DAA4EAF}" srcOrd="0" destOrd="0" presId="urn:microsoft.com/office/officeart/2005/8/layout/orgChart1"/>
    <dgm:cxn modelId="{62A8995E-EDA6-4E5E-BE54-1E9C7267E3AA}" type="presOf" srcId="{335FC14D-09CC-48E4-B5E9-99787CD63491}" destId="{473AAB80-8F67-4A1A-92CB-28057F0711D3}" srcOrd="1" destOrd="0" presId="urn:microsoft.com/office/officeart/2005/8/layout/orgChart1"/>
    <dgm:cxn modelId="{F52088EE-D6AD-4EA7-84E7-ACF143CBA0FA}" type="presOf" srcId="{EF683885-47E7-4AEE-8ADF-DDB67F972CC8}" destId="{0758F31A-9B34-4C30-BA9A-E4C1407A1D37}" srcOrd="0" destOrd="0" presId="urn:microsoft.com/office/officeart/2005/8/layout/orgChart1"/>
    <dgm:cxn modelId="{C223B118-76DC-4F51-8D2B-0A6FC9F3EBD2}" type="presOf" srcId="{A51372B8-09A1-4123-8358-D40A8A610693}" destId="{AFBC0FAA-8624-4172-A638-FE25936B48DB}" srcOrd="0" destOrd="0" presId="urn:microsoft.com/office/officeart/2005/8/layout/orgChart1"/>
    <dgm:cxn modelId="{7CE7B8AB-5E98-434F-B6CF-9E7A72FB4309}" type="presOf" srcId="{9DE62189-C61C-4AE3-BCFD-0D575DA79EF1}" destId="{35213C34-2C0B-4FBD-BF0D-BDE454BC33C4}" srcOrd="1" destOrd="0" presId="urn:microsoft.com/office/officeart/2005/8/layout/orgChart1"/>
    <dgm:cxn modelId="{AA3AA18C-1E73-495F-A0E0-5456FF9DAAED}" type="presParOf" srcId="{D75F0941-C6EA-40F9-9175-ADA30DAA4EAF}" destId="{0D7DC0EE-8F8C-4948-9501-393C4BCADE4B}" srcOrd="0" destOrd="0" presId="urn:microsoft.com/office/officeart/2005/8/layout/orgChart1"/>
    <dgm:cxn modelId="{A197BF61-94B3-4CD7-94D5-15DE4CE6E705}" type="presParOf" srcId="{0D7DC0EE-8F8C-4948-9501-393C4BCADE4B}" destId="{A033C6E9-06CC-48AE-B428-F11541CCD41C}" srcOrd="0" destOrd="0" presId="urn:microsoft.com/office/officeart/2005/8/layout/orgChart1"/>
    <dgm:cxn modelId="{A9134DEE-58E0-4842-BAB8-81E303014F69}" type="presParOf" srcId="{A033C6E9-06CC-48AE-B428-F11541CCD41C}" destId="{E5F4249F-32B8-4162-82DD-7372AF69F5BD}" srcOrd="0" destOrd="0" presId="urn:microsoft.com/office/officeart/2005/8/layout/orgChart1"/>
    <dgm:cxn modelId="{6BE2825C-97A1-4833-83D2-B25A26DC7D6D}" type="presParOf" srcId="{A033C6E9-06CC-48AE-B428-F11541CCD41C}" destId="{473AAB80-8F67-4A1A-92CB-28057F0711D3}" srcOrd="1" destOrd="0" presId="urn:microsoft.com/office/officeart/2005/8/layout/orgChart1"/>
    <dgm:cxn modelId="{9E5CF315-E8F4-4263-98EA-28FF91719FA9}" type="presParOf" srcId="{0D7DC0EE-8F8C-4948-9501-393C4BCADE4B}" destId="{1653F046-AB4B-4F7F-9753-0413B69792E9}" srcOrd="1" destOrd="0" presId="urn:microsoft.com/office/officeart/2005/8/layout/orgChart1"/>
    <dgm:cxn modelId="{299B8B55-7FD6-4062-8AA2-B485DAAD0553}" type="presParOf" srcId="{1653F046-AB4B-4F7F-9753-0413B69792E9}" destId="{AFBC0FAA-8624-4172-A638-FE25936B48DB}" srcOrd="0" destOrd="0" presId="urn:microsoft.com/office/officeart/2005/8/layout/orgChart1"/>
    <dgm:cxn modelId="{8BB29CFE-3551-4B46-B418-0944C3E68958}" type="presParOf" srcId="{1653F046-AB4B-4F7F-9753-0413B69792E9}" destId="{3EC1C721-6CF4-4215-A23C-741A2D8FBE36}" srcOrd="1" destOrd="0" presId="urn:microsoft.com/office/officeart/2005/8/layout/orgChart1"/>
    <dgm:cxn modelId="{6DE86C9F-6194-4F91-8285-F59605B4001B}" type="presParOf" srcId="{3EC1C721-6CF4-4215-A23C-741A2D8FBE36}" destId="{7C6527E8-290C-42EF-A86B-4BC18A90E39D}" srcOrd="0" destOrd="0" presId="urn:microsoft.com/office/officeart/2005/8/layout/orgChart1"/>
    <dgm:cxn modelId="{8E0D4FD7-E1C0-4183-809B-9ED1F8BF18FE}" type="presParOf" srcId="{7C6527E8-290C-42EF-A86B-4BC18A90E39D}" destId="{0758F31A-9B34-4C30-BA9A-E4C1407A1D37}" srcOrd="0" destOrd="0" presId="urn:microsoft.com/office/officeart/2005/8/layout/orgChart1"/>
    <dgm:cxn modelId="{E4BBE817-D31F-49D1-9BF4-A3178FC871D0}" type="presParOf" srcId="{7C6527E8-290C-42EF-A86B-4BC18A90E39D}" destId="{A8FB0456-48EB-4535-BAE3-BB591662DCAB}" srcOrd="1" destOrd="0" presId="urn:microsoft.com/office/officeart/2005/8/layout/orgChart1"/>
    <dgm:cxn modelId="{993581A5-02D3-4EB3-8D19-47EB058FA94B}" type="presParOf" srcId="{3EC1C721-6CF4-4215-A23C-741A2D8FBE36}" destId="{2B6E1DD7-CC9E-4806-9DB0-34BD0CF30333}" srcOrd="1" destOrd="0" presId="urn:microsoft.com/office/officeart/2005/8/layout/orgChart1"/>
    <dgm:cxn modelId="{7C7F8894-93DB-4DD9-B166-63E995A7C3A2}" type="presParOf" srcId="{3EC1C721-6CF4-4215-A23C-741A2D8FBE36}" destId="{3A7EC3D5-5BB0-47C6-9792-88689863B283}" srcOrd="2" destOrd="0" presId="urn:microsoft.com/office/officeart/2005/8/layout/orgChart1"/>
    <dgm:cxn modelId="{A8EF2E88-26B3-4921-B667-4D32806D9C8F}" type="presParOf" srcId="{1653F046-AB4B-4F7F-9753-0413B69792E9}" destId="{8FB2263E-2709-4FA6-A52C-39B2057C4D3B}" srcOrd="2" destOrd="0" presId="urn:microsoft.com/office/officeart/2005/8/layout/orgChart1"/>
    <dgm:cxn modelId="{90AB8953-2B86-4601-A2AE-7C31668681CD}" type="presParOf" srcId="{1653F046-AB4B-4F7F-9753-0413B69792E9}" destId="{0059C927-688C-4B8F-A5A5-A74BA7C56238}" srcOrd="3" destOrd="0" presId="urn:microsoft.com/office/officeart/2005/8/layout/orgChart1"/>
    <dgm:cxn modelId="{8B51E57D-F0E1-4E7D-BE42-A3684F9F6554}" type="presParOf" srcId="{0059C927-688C-4B8F-A5A5-A74BA7C56238}" destId="{5F42A6AE-C14D-4994-B16D-468217362E97}" srcOrd="0" destOrd="0" presId="urn:microsoft.com/office/officeart/2005/8/layout/orgChart1"/>
    <dgm:cxn modelId="{D9A05742-E5A3-481D-82DC-8CA4652F69E6}" type="presParOf" srcId="{5F42A6AE-C14D-4994-B16D-468217362E97}" destId="{F4035D0F-0E69-4256-B867-049F909F392D}" srcOrd="0" destOrd="0" presId="urn:microsoft.com/office/officeart/2005/8/layout/orgChart1"/>
    <dgm:cxn modelId="{DFB1A8BF-1BFE-40CC-8637-3F8DF583AC3D}" type="presParOf" srcId="{5F42A6AE-C14D-4994-B16D-468217362E97}" destId="{6F63D66C-B41E-49CC-B465-D7FD72878D53}" srcOrd="1" destOrd="0" presId="urn:microsoft.com/office/officeart/2005/8/layout/orgChart1"/>
    <dgm:cxn modelId="{0D7430DA-3B41-4B44-A4C9-FA193C00C8CE}" type="presParOf" srcId="{0059C927-688C-4B8F-A5A5-A74BA7C56238}" destId="{50EABE2E-EAD2-4EE8-B71A-6B58B3367FAB}" srcOrd="1" destOrd="0" presId="urn:microsoft.com/office/officeart/2005/8/layout/orgChart1"/>
    <dgm:cxn modelId="{2CF2E749-E436-4E08-8B7E-2316662DEE6E}" type="presParOf" srcId="{0059C927-688C-4B8F-A5A5-A74BA7C56238}" destId="{F725AA47-0BC4-458F-BE18-89F137625194}" srcOrd="2" destOrd="0" presId="urn:microsoft.com/office/officeart/2005/8/layout/orgChart1"/>
    <dgm:cxn modelId="{D8F29A40-9828-4A26-9B92-6E38E15B9814}" type="presParOf" srcId="{1653F046-AB4B-4F7F-9753-0413B69792E9}" destId="{47548D62-B955-43D1-915A-98C7062D41FA}" srcOrd="4" destOrd="0" presId="urn:microsoft.com/office/officeart/2005/8/layout/orgChart1"/>
    <dgm:cxn modelId="{7BC0DD9E-F2B4-43D8-A17A-07BB9148E24B}" type="presParOf" srcId="{1653F046-AB4B-4F7F-9753-0413B69792E9}" destId="{07969075-7113-4C1D-AAE5-C965FFB68C60}" srcOrd="5" destOrd="0" presId="urn:microsoft.com/office/officeart/2005/8/layout/orgChart1"/>
    <dgm:cxn modelId="{17EB62F3-F02C-437F-A848-BD7B1DCA8C99}" type="presParOf" srcId="{07969075-7113-4C1D-AAE5-C965FFB68C60}" destId="{5380F979-40BD-4F97-BD7C-FDBCFC6E2B73}" srcOrd="0" destOrd="0" presId="urn:microsoft.com/office/officeart/2005/8/layout/orgChart1"/>
    <dgm:cxn modelId="{09D817C2-8629-4DFE-9215-3A1434A42AB4}" type="presParOf" srcId="{5380F979-40BD-4F97-BD7C-FDBCFC6E2B73}" destId="{EA3523EE-7617-4C31-88B1-F1D30D70288F}" srcOrd="0" destOrd="0" presId="urn:microsoft.com/office/officeart/2005/8/layout/orgChart1"/>
    <dgm:cxn modelId="{FCFB95DD-9175-4AFE-A14E-AF7CE01FD2D3}" type="presParOf" srcId="{5380F979-40BD-4F97-BD7C-FDBCFC6E2B73}" destId="{35213C34-2C0B-4FBD-BF0D-BDE454BC33C4}" srcOrd="1" destOrd="0" presId="urn:microsoft.com/office/officeart/2005/8/layout/orgChart1"/>
    <dgm:cxn modelId="{2429D352-E462-4137-B08B-098DEEE95250}" type="presParOf" srcId="{07969075-7113-4C1D-AAE5-C965FFB68C60}" destId="{0B89694F-7FCF-485E-A0AB-4C0F7D9A7D66}" srcOrd="1" destOrd="0" presId="urn:microsoft.com/office/officeart/2005/8/layout/orgChart1"/>
    <dgm:cxn modelId="{8718E7EF-B604-49B7-96D6-862EC7754175}" type="presParOf" srcId="{07969075-7113-4C1D-AAE5-C965FFB68C60}" destId="{FC75B22D-58E2-4D63-8046-3257F1F4020C}" srcOrd="2" destOrd="0" presId="urn:microsoft.com/office/officeart/2005/8/layout/orgChart1"/>
    <dgm:cxn modelId="{44DBFE28-C94F-4CBC-B85B-B0BB41E041C8}" type="presParOf" srcId="{0D7DC0EE-8F8C-4948-9501-393C4BCADE4B}" destId="{ACD0E62E-450C-4241-9921-DB1699171C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56157-8BEF-4E37-B726-0150072B1BDD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63065-A7AB-48FA-AA48-003A8C9AC4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604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55806-2795-4AF8-B9DF-3420FE311A8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6C7F1-1323-41EF-863D-C4A3E7302A5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302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F6C7F1-1323-41EF-863D-C4A3E7302A5D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94431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8C15-507F-43E7-BB40-1D5E016CAA22}" type="datetimeFigureOut">
              <a:rPr lang="pl-PL" smtClean="0"/>
              <a:pPr/>
              <a:t>2016-11-18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6516F-1A3D-4F29-A225-4A07AC7ED39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Wdrożenie rządowej reformy systemu oświaty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terenie Miasta Szczecin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mapa drogowa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0882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5436096" y="573325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Szczecin, 14 listopada 2016 r.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zaokrąglony 5"/>
          <p:cNvSpPr/>
          <p:nvPr/>
        </p:nvSpPr>
        <p:spPr>
          <a:xfrm>
            <a:off x="1331640" y="4725144"/>
            <a:ext cx="6624736" cy="504056"/>
          </a:xfrm>
          <a:prstGeom prst="roundRect">
            <a:avLst/>
          </a:prstGeom>
          <a:solidFill>
            <a:schemeClr val="accent4">
              <a:lumMod val="40000"/>
              <a:lumOff val="60000"/>
              <a:alpha val="74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792088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Liczba szkół podstawowych prowadzonych przez Miasto Szczecin</a:t>
            </a:r>
            <a:endParaRPr lang="pl-PL" sz="32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352929" cy="350668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28192"/>
                <a:gridCol w="1728192"/>
                <a:gridCol w="1728192"/>
                <a:gridCol w="1580607"/>
                <a:gridCol w="1587746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rok szkolny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oddziałów </a:t>
                      </a:r>
                      <a:r>
                        <a:rPr lang="pl-PL" sz="2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/>
                      </a:r>
                      <a:br>
                        <a:rPr lang="pl-PL" sz="2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pl-PL" sz="2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0-VI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śr</a:t>
                      </a:r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pl-PL" sz="2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oddziałów </a:t>
                      </a:r>
                      <a:br>
                        <a:rPr lang="pl-PL" sz="2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pl-PL" sz="20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 </a:t>
                      </a:r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szkole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szkół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struktura szkoły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/>
                        <a:t>2015/2016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972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/>
                        <a:t>21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43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6-letnia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2016/2017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940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/>
                        <a:t>22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6-letnia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40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20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zcionka tekstu podstawowego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/>
                        <a:t>2017/2018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1036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22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/>
                        <a:t>47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latin typeface="Arial Black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7-letnia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2018/2019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1174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22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</a:rPr>
                        <a:t>53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/>
                        <a:t>8-letnia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2019/2020</a:t>
                      </a:r>
                      <a:endParaRPr lang="pl-PL" sz="2000" b="0" u="none" strike="noStrike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1168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</a:rPr>
                        <a:t>53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smtClean="0"/>
                        <a:t>8-letnia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2020/2021</a:t>
                      </a:r>
                      <a:endParaRPr lang="pl-PL" sz="2000" b="0" u="none" strike="noStrike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1180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</a:rPr>
                        <a:t>54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smtClean="0"/>
                        <a:t>8-letnia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  <a:tr h="3240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2021/2022</a:t>
                      </a:r>
                      <a:endParaRPr lang="pl-PL" sz="2000" b="0" u="none" strike="noStrike" kern="1200" dirty="0">
                        <a:solidFill>
                          <a:schemeClr val="dk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1194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pl-PL" sz="20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Black"/>
                        </a:rPr>
                        <a:t>54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/>
                      </a:endParaRPr>
                    </a:p>
                  </a:txBody>
                  <a:tcPr marL="0" marR="0" marT="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/>
                        <a:t>8-letnia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2675859"/>
              </p:ext>
            </p:extLst>
          </p:nvPr>
        </p:nvGraphicFramePr>
        <p:xfrm>
          <a:off x="467544" y="4795391"/>
          <a:ext cx="8424936" cy="1119851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53583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0" i="1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Zapotrzebowanie </a:t>
                      </a:r>
                      <a:r>
                        <a:rPr lang="pl-PL" sz="2000" b="0" i="1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na ok.</a:t>
                      </a:r>
                      <a:r>
                        <a:rPr lang="pl-PL" sz="2000" b="1" i="1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2000" b="1" i="1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11</a:t>
                      </a:r>
                      <a:r>
                        <a:rPr lang="pl-PL" sz="2000" b="0" i="1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2000" b="1" i="1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nowych </a:t>
                      </a:r>
                      <a:r>
                        <a:rPr lang="pl-PL" sz="2000" b="0" i="1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szkół </a:t>
                      </a:r>
                      <a:r>
                        <a:rPr lang="pl-PL" sz="2000" b="0" i="1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podstawowych</a:t>
                      </a:r>
                    </a:p>
                    <a:p>
                      <a:pPr algn="l" fontAlgn="ctr"/>
                      <a:endParaRPr lang="pl-PL" sz="2000" b="0" i="1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0251">
                <a:tc>
                  <a:txBody>
                    <a:bodyPr/>
                    <a:lstStyle/>
                    <a:p>
                      <a:pPr algn="ctr" fontAlgn="ctr"/>
                      <a:endParaRPr lang="pl-PL" sz="2000" b="0" i="1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936104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pl-PL" sz="28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Liczba liceów </a:t>
            </a:r>
            <a:r>
              <a:rPr lang="pl-PL" sz="2800" b="1" dirty="0" err="1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ogólnokształcących</a:t>
            </a:r>
            <a:r>
              <a:rPr lang="pl-PL" sz="28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prowadzonych przez Miasto Szczecin</a:t>
            </a:r>
            <a:endParaRPr lang="pl-PL" sz="28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11560" y="1556792"/>
          <a:ext cx="8064896" cy="3168352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238547"/>
                <a:gridCol w="1711606"/>
                <a:gridCol w="1975076"/>
                <a:gridCol w="2139667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rok szkolny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</a:t>
                      </a:r>
                      <a:br>
                        <a:rPr lang="pl-PL" sz="18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pl-PL" sz="1800" u="none" strike="noStrike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uczniów</a:t>
                      </a:r>
                      <a:endParaRPr lang="pl-PL" sz="1800" b="1" u="none" strike="noStrike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</a:t>
                      </a:r>
                      <a:br>
                        <a:rPr lang="pl-PL" sz="18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pl-PL" sz="18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oddziałów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liczba szkół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Black"/>
                      </a:endParaRPr>
                    </a:p>
                  </a:txBody>
                  <a:tcPr marL="0" marR="0" marT="0" marB="0" anchor="ctr"/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/>
                        <a:t>2015/2016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5872</a:t>
                      </a:r>
                      <a:endParaRPr lang="pl-PL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/>
                        <a:t>208</a:t>
                      </a:r>
                      <a:endParaRPr lang="pl-PL" sz="1800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/>
                        <a:t>20</a:t>
                      </a:r>
                      <a:endParaRPr lang="pl-PL" sz="1800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2016/2017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5790</a:t>
                      </a:r>
                      <a:endParaRPr lang="pl-PL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/>
                        <a:t>201</a:t>
                      </a:r>
                      <a:endParaRPr lang="pl-PL" sz="1800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/>
                        <a:t>20</a:t>
                      </a:r>
                      <a:endParaRPr lang="pl-PL" sz="1800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1503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PLAN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zcionka tekstu podstawowego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/>
                        <a:t>2017/2018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5610</a:t>
                      </a:r>
                      <a:endParaRPr lang="pl-PL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198</a:t>
                      </a:r>
                      <a:endParaRPr lang="pl-PL" sz="1800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2018/2019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5513</a:t>
                      </a:r>
                      <a:endParaRPr lang="pl-PL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2019/2020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7057</a:t>
                      </a:r>
                      <a:endParaRPr lang="pl-PL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503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2020/2021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1503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2021/2022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7234</a:t>
                      </a:r>
                      <a:endParaRPr lang="pl-PL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289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pl-PL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5013176"/>
          <a:ext cx="8352928" cy="1324744"/>
        </p:xfrm>
        <a:graphic>
          <a:graphicData uri="http://schemas.openxmlformats.org/drawingml/2006/table">
            <a:tbl>
              <a:tblPr>
                <a:tableStyleId>{8FD4443E-F989-4FC4-A0C8-D5A2AF1F390B}</a:tableStyleId>
              </a:tblPr>
              <a:tblGrid>
                <a:gridCol w="8352928"/>
              </a:tblGrid>
              <a:tr h="1324744">
                <a:tc>
                  <a:txBody>
                    <a:bodyPr/>
                    <a:lstStyle/>
                    <a:p>
                      <a:pPr algn="l" fontAlgn="ctr">
                        <a:buFont typeface="Wingdings" pitchFamily="2" charset="2"/>
                        <a:buNone/>
                      </a:pPr>
                      <a:r>
                        <a:rPr lang="pl-PL" sz="2000" b="1" u="none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WNIOSKI: </a:t>
                      </a:r>
                    </a:p>
                    <a:p>
                      <a:pPr algn="l" fontAlgn="ctr">
                        <a:buFont typeface="Wingdings" pitchFamily="2" charset="2"/>
                        <a:buChar char="ü"/>
                      </a:pPr>
                      <a:r>
                        <a:rPr lang="pl-PL" sz="2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do roku 2021/2022 brak zapotrzebowania na nowe licea </a:t>
                      </a:r>
                      <a:r>
                        <a:rPr lang="pl-PL" sz="2000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ogólnokształcące</a:t>
                      </a:r>
                      <a:endParaRPr lang="pl-PL" sz="2000" u="none" strike="noStrike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fontAlgn="ctr">
                        <a:buFont typeface="Wingdings" pitchFamily="2" charset="2"/>
                        <a:buChar char="ü"/>
                      </a:pPr>
                      <a:r>
                        <a:rPr lang="pl-PL" sz="2000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podwójny rocznik (VIII SP + III GIM) w 2019/2020 wypełni lukę po gimnazjach w ZSO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  <a:alpha val="62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91264" cy="2664296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Wdrożenie rządowej reformy oświaty </a:t>
            </a:r>
            <a:b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mapa drogowa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030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1650" r="17322" b="4851"/>
          <a:stretch>
            <a:fillRect/>
          </a:stretch>
        </p:blipFill>
        <p:spPr bwMode="auto">
          <a:xfrm>
            <a:off x="251520" y="980728"/>
            <a:ext cx="8748464" cy="56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395536" y="0"/>
            <a:ext cx="8229600" cy="908720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Możliwości przekształcenia </a:t>
            </a:r>
            <a:r>
              <a:rPr lang="pl-PL" sz="3200" b="1" noProof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gimnazjum</a:t>
            </a:r>
            <a:r>
              <a:rPr lang="pl-PL" sz="3200" b="1" noProof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 SP</a:t>
            </a:r>
            <a:endParaRPr kumimoji="0" lang="pl-PL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Założenia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06916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l-PL" sz="8000" b="1" dirty="0" smtClean="0"/>
              <a:t>Wspólna praca całego szczecińskiego środowiska oświatowego</a:t>
            </a:r>
            <a:r>
              <a:rPr lang="pl-PL" sz="8000" dirty="0" smtClean="0"/>
              <a:t> nad przeprowadzeniem reformy systemu oświaty:</a:t>
            </a:r>
          </a:p>
          <a:p>
            <a:pPr lvl="3" algn="just">
              <a:buFont typeface="Wingdings" pitchFamily="2" charset="2"/>
              <a:buChar char="ü"/>
            </a:pPr>
            <a:r>
              <a:rPr lang="pl-PL" sz="7200" dirty="0" smtClean="0"/>
              <a:t>spotkania,</a:t>
            </a:r>
          </a:p>
          <a:p>
            <a:pPr lvl="3" algn="just">
              <a:buFont typeface="Wingdings" pitchFamily="2" charset="2"/>
              <a:buChar char="ü"/>
            </a:pPr>
            <a:r>
              <a:rPr lang="pl-PL" sz="7200" dirty="0" smtClean="0"/>
              <a:t>konsultacje,</a:t>
            </a:r>
          </a:p>
          <a:p>
            <a:pPr lvl="3" algn="just">
              <a:buFont typeface="Wingdings" pitchFamily="2" charset="2"/>
              <a:buChar char="ü"/>
            </a:pPr>
            <a:r>
              <a:rPr lang="pl-PL" sz="7200" dirty="0" smtClean="0"/>
              <a:t>dyskusje,</a:t>
            </a:r>
          </a:p>
          <a:p>
            <a:pPr lvl="3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pl-PL" sz="7200" dirty="0" smtClean="0"/>
              <a:t>narady.</a:t>
            </a:r>
          </a:p>
          <a:p>
            <a:pPr algn="just">
              <a:lnSpc>
                <a:spcPct val="170000"/>
              </a:lnSpc>
            </a:pPr>
            <a:r>
              <a:rPr lang="pl-PL" sz="8000" b="1" dirty="0" smtClean="0"/>
              <a:t>Ochrona etatów</a:t>
            </a:r>
            <a:r>
              <a:rPr lang="pl-PL" sz="8000" dirty="0" smtClean="0"/>
              <a:t> (zarówno pedagogicznych jak i niepedagogicznych)</a:t>
            </a:r>
            <a:endParaRPr lang="pl-PL" sz="7200" dirty="0" smtClean="0"/>
          </a:p>
          <a:p>
            <a:pPr algn="just">
              <a:lnSpc>
                <a:spcPct val="170000"/>
              </a:lnSpc>
            </a:pPr>
            <a:r>
              <a:rPr lang="pl-PL" sz="8000" b="1" dirty="0" smtClean="0"/>
              <a:t>Stworzenie stabilnej i usystematyzowanej sieci szkół</a:t>
            </a:r>
          </a:p>
          <a:p>
            <a:pPr lvl="3" algn="just">
              <a:buFont typeface="Wingdings" pitchFamily="2" charset="2"/>
              <a:buChar char="ü"/>
            </a:pPr>
            <a:r>
              <a:rPr lang="pl-PL" sz="7200" dirty="0" smtClean="0"/>
              <a:t>okres przejściowy,</a:t>
            </a:r>
          </a:p>
          <a:p>
            <a:pPr lvl="3" algn="just">
              <a:buFont typeface="Wingdings" pitchFamily="2" charset="2"/>
              <a:buChar char="ü"/>
            </a:pPr>
            <a:r>
              <a:rPr lang="pl-PL" sz="7200" dirty="0" smtClean="0"/>
              <a:t>docelowe rozwiązania.</a:t>
            </a:r>
          </a:p>
          <a:p>
            <a:pPr algn="just">
              <a:lnSpc>
                <a:spcPct val="170000"/>
              </a:lnSpc>
            </a:pPr>
            <a:r>
              <a:rPr lang="pl-PL" sz="8000" b="1" dirty="0" smtClean="0"/>
              <a:t>Optymalne wykorzystanie dostępnej bazy oświatowej</a:t>
            </a:r>
            <a:endParaRPr lang="pl-PL" sz="7200" dirty="0" smtClean="0"/>
          </a:p>
          <a:p>
            <a:pPr algn="just">
              <a:lnSpc>
                <a:spcPct val="120000"/>
              </a:lnSpc>
            </a:pPr>
            <a:r>
              <a:rPr lang="pl-PL" sz="8000" b="1" dirty="0" smtClean="0"/>
              <a:t>Wybór najbardziej korzystnego wariantu</a:t>
            </a:r>
            <a:r>
              <a:rPr lang="pl-PL" sz="8000" dirty="0" smtClean="0"/>
              <a:t> przeprowadzenia reformy </a:t>
            </a:r>
            <a:br>
              <a:rPr lang="pl-PL" sz="8000" dirty="0" smtClean="0"/>
            </a:br>
            <a:r>
              <a:rPr lang="pl-PL" sz="8000" dirty="0" smtClean="0"/>
              <a:t>dla uczniów, nauczycieli i dyrektorów szkół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Najkorzystniejszy wariant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800" b="1" dirty="0" smtClean="0"/>
              <a:t>Przekształcenie </a:t>
            </a:r>
            <a:r>
              <a:rPr lang="pl-PL" sz="2800" b="1" dirty="0" err="1" smtClean="0"/>
              <a:t>gimnazjum</a:t>
            </a:r>
            <a:r>
              <a:rPr lang="pl-PL" sz="2800" b="1" dirty="0" smtClean="0"/>
              <a:t> w 8-letnią SP </a:t>
            </a:r>
            <a:br>
              <a:rPr lang="pl-PL" sz="2800" b="1" dirty="0" smtClean="0"/>
            </a:br>
            <a:r>
              <a:rPr lang="pl-PL" sz="2800" b="1" dirty="0" smtClean="0"/>
              <a:t>z dniem 1 września 2017 r.</a:t>
            </a:r>
          </a:p>
          <a:p>
            <a:pPr algn="ctr">
              <a:buNone/>
            </a:pPr>
            <a:endParaRPr lang="pl-PL" b="1" dirty="0" smtClean="0"/>
          </a:p>
          <a:p>
            <a:pPr algn="just"/>
            <a:r>
              <a:rPr lang="pl-PL" sz="2400" dirty="0" smtClean="0"/>
              <a:t>osłona etatów pedagogicznych</a:t>
            </a:r>
          </a:p>
          <a:p>
            <a:pPr algn="just"/>
            <a:r>
              <a:rPr lang="pl-PL" sz="2400" dirty="0" smtClean="0"/>
              <a:t>osłona etatów niepedagogicznych</a:t>
            </a:r>
          </a:p>
          <a:p>
            <a:pPr algn="just"/>
            <a:r>
              <a:rPr lang="pl-PL" sz="2400" dirty="0" smtClean="0"/>
              <a:t>zachowanie stanowisk kierowniczych przez dotychczasowych dyrektorów gimnazjów, jako wicedyrektorów szkół podstawowych  lub dyrektorów nowopowstałych szkół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Dyrektorzy gimnazjów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800" b="1" dirty="0" smtClean="0"/>
              <a:t>Możliwości zatrudnienia dla dyrektorów dotychczasowych gimnazjów:</a:t>
            </a:r>
          </a:p>
          <a:p>
            <a:pPr marL="514350" indent="-514350" algn="just">
              <a:buFont typeface="+mj-lt"/>
              <a:buAutoNum type="alphaLcParenR"/>
            </a:pPr>
            <a:endParaRPr lang="pl-PL" sz="2400" b="1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pl-PL" sz="2400" b="1" dirty="0" smtClean="0"/>
              <a:t>dyrektor SP – </a:t>
            </a:r>
            <a:r>
              <a:rPr lang="pl-PL" sz="2400" dirty="0" smtClean="0"/>
              <a:t>z mocy prawa – w przypadku przekształcenia samodzielnego gimnazjum w szkołę podstawową</a:t>
            </a:r>
          </a:p>
          <a:p>
            <a:pPr marL="514350" indent="-514350" algn="just">
              <a:buFont typeface="+mj-lt"/>
              <a:buAutoNum type="alphaLcParenR"/>
            </a:pPr>
            <a:endParaRPr lang="pl-PL" sz="2400" b="1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pl-PL" sz="2400" b="1" dirty="0" smtClean="0"/>
              <a:t>wicedyrektor SP </a:t>
            </a:r>
            <a:r>
              <a:rPr lang="pl-PL" sz="2400" dirty="0" smtClean="0"/>
              <a:t>– z mocy prawa - w przypadku włączenia gimnazjum w strukturę szkoły podstawowej</a:t>
            </a:r>
          </a:p>
          <a:p>
            <a:pPr marL="514350" indent="-514350" algn="just">
              <a:buNone/>
            </a:pPr>
            <a:endParaRPr lang="pl-PL" sz="2400" dirty="0" smtClean="0"/>
          </a:p>
          <a:p>
            <a:pPr marL="514350" indent="-514350" algn="just">
              <a:buFont typeface="+mj-lt"/>
              <a:buAutoNum type="alphaLcParenR" startAt="2"/>
            </a:pPr>
            <a:r>
              <a:rPr lang="pl-PL" sz="2400" b="1" dirty="0" smtClean="0"/>
              <a:t>organizacja konkursów na dyrektorów szkół </a:t>
            </a:r>
            <a:br>
              <a:rPr lang="pl-PL" sz="2400" b="1" dirty="0" smtClean="0"/>
            </a:br>
            <a:r>
              <a:rPr lang="pl-PL" sz="2400" dirty="0" smtClean="0"/>
              <a:t>– w przypadku nieskorzystania z ww. możliwości</a:t>
            </a:r>
          </a:p>
          <a:p>
            <a:pPr marL="514350" indent="-514350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Działania podjęte przez Miasto w celu złagodzenia przeprowadzenia </a:t>
            </a:r>
            <a:r>
              <a:rPr lang="pl-PL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reformy oświaty</a:t>
            </a:r>
            <a:endParaRPr lang="pl-P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52528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algn="just"/>
            <a:r>
              <a:rPr lang="pl-PL" sz="2400" b="1" dirty="0" smtClean="0"/>
              <a:t>Program ochrony doświadczonych kadr oświatowych</a:t>
            </a:r>
            <a:r>
              <a:rPr lang="pl-PL" sz="2400" dirty="0" smtClean="0"/>
              <a:t> – </a:t>
            </a:r>
            <a:r>
              <a:rPr lang="pl-PL" sz="2400" b="1" dirty="0" smtClean="0"/>
              <a:t>szczeciński projekt „Parasol” </a:t>
            </a:r>
            <a:r>
              <a:rPr lang="pl-PL" sz="2400" dirty="0" smtClean="0"/>
              <a:t>– program przekwalifikowania nauczycieli gimnazjów</a:t>
            </a:r>
          </a:p>
          <a:p>
            <a:pPr algn="just">
              <a:buNone/>
            </a:pPr>
            <a:endParaRPr lang="pl-PL" sz="2400" dirty="0" smtClean="0">
              <a:solidFill>
                <a:srgbClr val="FF0000"/>
              </a:solidFill>
            </a:endParaRPr>
          </a:p>
          <a:p>
            <a:pPr algn="just"/>
            <a:r>
              <a:rPr lang="pl-PL" sz="2400" b="1" dirty="0" smtClean="0"/>
              <a:t>Dodatkowa oferta dla klas, które zostaną przeniesione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do innego budynku (zajęcia sportowe, językowe, informatyczne)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Inwentaryzacja obiektów oświatowych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/>
              <a:t>Optymalne wykorzystanie budynków/pomieszczeń dotychczasowych gimnazjów:</a:t>
            </a:r>
          </a:p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endParaRPr lang="pl-PL" dirty="0" smtClean="0"/>
          </a:p>
          <a:p>
            <a:endParaRPr lang="pl-PL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899592" y="2420888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e tekstowe 13"/>
          <p:cNvSpPr txBox="1"/>
          <p:nvPr/>
        </p:nvSpPr>
        <p:spPr>
          <a:xfrm>
            <a:off x="2267744" y="2492896"/>
            <a:ext cx="792088" cy="5078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WEJŚCIE </a:t>
            </a:r>
            <a:br>
              <a:rPr lang="pl-PL" sz="900" b="1" dirty="0" smtClean="0"/>
            </a:br>
            <a:r>
              <a:rPr lang="pl-PL" sz="900" b="1" dirty="0" smtClean="0"/>
              <a:t>W ŻYCIE</a:t>
            </a:r>
          </a:p>
          <a:p>
            <a:pPr algn="ctr"/>
            <a:r>
              <a:rPr lang="pl-PL" sz="900" b="1" dirty="0" smtClean="0"/>
              <a:t>USTAW</a:t>
            </a:r>
            <a:endParaRPr lang="pl-PL" sz="900" b="1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107504" y="3501008"/>
            <a:ext cx="9001000" cy="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2339752" y="260648"/>
            <a:ext cx="454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u="sng" dirty="0" smtClean="0"/>
              <a:t>BUDOWANIE NOWEGO USTROJU SZKOLNEGO</a:t>
            </a:r>
            <a:endParaRPr lang="pl-PL" b="1" u="sng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07504" y="2564904"/>
            <a:ext cx="1737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solidFill>
                  <a:srgbClr val="002060"/>
                </a:solidFill>
              </a:rPr>
              <a:t>DZIAŁANIA RZĄDU &gt; </a:t>
            </a:r>
            <a:endParaRPr lang="pl-PL" sz="1400" b="1" dirty="0">
              <a:solidFill>
                <a:srgbClr val="00206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07504" y="4725144"/>
            <a:ext cx="2208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solidFill>
                  <a:srgbClr val="002060"/>
                </a:solidFill>
              </a:rPr>
              <a:t>DZIAŁANIA SAMORZĄDU &gt; </a:t>
            </a:r>
            <a:endParaRPr lang="pl-PL" sz="1400" b="1" dirty="0">
              <a:solidFill>
                <a:srgbClr val="00206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7504" y="3789040"/>
            <a:ext cx="1080120" cy="7848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PRZYGOTOWANIE</a:t>
            </a:r>
          </a:p>
          <a:p>
            <a:pPr algn="ctr"/>
            <a:r>
              <a:rPr lang="pl-PL" sz="900" b="1" dirty="0" smtClean="0"/>
              <a:t>PROJEKTÓW UCHWAŁ INTENCYJNYCH </a:t>
            </a:r>
            <a:br>
              <a:rPr lang="pl-PL" sz="900" b="1" dirty="0" smtClean="0"/>
            </a:br>
            <a:r>
              <a:rPr lang="pl-PL" sz="900" b="1" dirty="0" smtClean="0"/>
              <a:t>O SIECI SZKÓŁ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259632" y="3861048"/>
            <a:ext cx="100811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PROCEDOWANIE UCHWAŁ</a:t>
            </a:r>
            <a:endParaRPr lang="pl-PL" sz="900" b="1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2771800" y="3861048"/>
            <a:ext cx="1008112" cy="5078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PODJĘCIE UCHWAŁ</a:t>
            </a:r>
          </a:p>
          <a:p>
            <a:pPr algn="ctr"/>
            <a:r>
              <a:rPr lang="pl-PL" sz="900" b="1" dirty="0" smtClean="0"/>
              <a:t>do 03.02.2017 r.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3851920" y="3861048"/>
            <a:ext cx="1008112" cy="10618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PRZEKAZANIE UCHWAŁ</a:t>
            </a:r>
          </a:p>
          <a:p>
            <a:pPr algn="ctr"/>
            <a:r>
              <a:rPr lang="pl-PL" sz="900" b="1" dirty="0" smtClean="0"/>
              <a:t>KURATOROWI OŚWIATY </a:t>
            </a:r>
            <a:br>
              <a:rPr lang="pl-PL" sz="900" b="1" dirty="0" smtClean="0"/>
            </a:br>
            <a:r>
              <a:rPr lang="pl-PL" sz="900" b="1" dirty="0" smtClean="0"/>
              <a:t>I </a:t>
            </a:r>
          </a:p>
          <a:p>
            <a:pPr algn="ctr"/>
            <a:r>
              <a:rPr lang="pl-PL" sz="900" b="1" dirty="0" smtClean="0"/>
              <a:t>ORGANIZACJOM ZWIĄZKOWYM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4932040" y="3861048"/>
            <a:ext cx="1008112" cy="507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UZYSKANIE </a:t>
            </a:r>
          </a:p>
          <a:p>
            <a:pPr algn="ctr"/>
            <a:r>
              <a:rPr lang="pl-PL" sz="900" b="1" dirty="0" smtClean="0"/>
              <a:t>OPINII</a:t>
            </a:r>
          </a:p>
          <a:p>
            <a:pPr algn="ctr"/>
            <a:r>
              <a:rPr lang="pl-PL" sz="900" b="1" dirty="0" smtClean="0"/>
              <a:t>do 27.02.2017 r.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6012160" y="3861048"/>
            <a:ext cx="1080120" cy="7848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PRZYGOTOWANIE</a:t>
            </a:r>
          </a:p>
          <a:p>
            <a:pPr algn="ctr"/>
            <a:r>
              <a:rPr lang="pl-PL" sz="900" b="1" dirty="0" smtClean="0"/>
              <a:t>PROJEKTÓW</a:t>
            </a:r>
          </a:p>
          <a:p>
            <a:pPr algn="ctr"/>
            <a:r>
              <a:rPr lang="pl-PL" sz="900" b="1" dirty="0" smtClean="0"/>
              <a:t>„WŁAŚCIWYCH” UCHWAŁ</a:t>
            </a:r>
            <a:br>
              <a:rPr lang="pl-PL" sz="900" b="1" dirty="0" smtClean="0"/>
            </a:br>
            <a:r>
              <a:rPr lang="pl-PL" sz="900" b="1" dirty="0" smtClean="0"/>
              <a:t>O SIECI SZKÓŁ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7164288" y="3861048"/>
            <a:ext cx="100811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PROCEDOWANIE UCHWAŁ</a:t>
            </a:r>
            <a:endParaRPr lang="pl-PL" sz="900" b="1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8244408" y="3861048"/>
            <a:ext cx="648072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PODJĘCIE UCHWAŁ</a:t>
            </a:r>
          </a:p>
          <a:p>
            <a:pPr algn="ctr"/>
            <a:r>
              <a:rPr lang="pl-PL" sz="900" b="1" dirty="0"/>
              <a:t>d</a:t>
            </a:r>
            <a:r>
              <a:rPr lang="pl-PL" sz="900" b="1" dirty="0" smtClean="0"/>
              <a:t>o 20.03.</a:t>
            </a:r>
          </a:p>
          <a:p>
            <a:pPr algn="ctr"/>
            <a:r>
              <a:rPr lang="pl-PL" sz="900" b="1" dirty="0" smtClean="0"/>
              <a:t>2017 r.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1848520" y="3068960"/>
            <a:ext cx="62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STYCZEŃ 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2017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1115616" y="3068960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GRUDZIEŃ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2016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2914340" y="3068960"/>
            <a:ext cx="51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LUTY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2017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79512" y="306896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LISTOPAD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2016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5868144" y="306896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MARZEC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2017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8483242" y="306896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KWIECIEŃ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2017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cxnSp>
        <p:nvCxnSpPr>
          <p:cNvPr id="30" name="Łącznik prosty 29"/>
          <p:cNvCxnSpPr>
            <a:stCxn id="26" idx="2"/>
            <a:endCxn id="26" idx="2"/>
          </p:cNvCxnSpPr>
          <p:nvPr/>
        </p:nvCxnSpPr>
        <p:spPr>
          <a:xfrm>
            <a:off x="508288" y="3438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chemat blokowy: łącznik 30"/>
          <p:cNvSpPr/>
          <p:nvPr/>
        </p:nvSpPr>
        <p:spPr>
          <a:xfrm>
            <a:off x="395536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Schemat blokowy: łącznik 33"/>
          <p:cNvSpPr/>
          <p:nvPr/>
        </p:nvSpPr>
        <p:spPr>
          <a:xfrm>
            <a:off x="1403648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Schemat blokowy: łącznik 34"/>
          <p:cNvSpPr/>
          <p:nvPr/>
        </p:nvSpPr>
        <p:spPr>
          <a:xfrm>
            <a:off x="2051720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Schemat blokowy: łącznik 35"/>
          <p:cNvSpPr/>
          <p:nvPr/>
        </p:nvSpPr>
        <p:spPr>
          <a:xfrm>
            <a:off x="3131840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Schemat blokowy: łącznik 36"/>
          <p:cNvSpPr/>
          <p:nvPr/>
        </p:nvSpPr>
        <p:spPr>
          <a:xfrm>
            <a:off x="6084168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Schemat blokowy: łącznik 37"/>
          <p:cNvSpPr/>
          <p:nvPr/>
        </p:nvSpPr>
        <p:spPr>
          <a:xfrm>
            <a:off x="8820472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ole tekstowe 39"/>
          <p:cNvSpPr txBox="1"/>
          <p:nvPr/>
        </p:nvSpPr>
        <p:spPr>
          <a:xfrm>
            <a:off x="3995936" y="2492896"/>
            <a:ext cx="1296144" cy="5078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OPUBLIKOWANIE PROJEKTÓW</a:t>
            </a:r>
          </a:p>
          <a:p>
            <a:pPr algn="ctr"/>
            <a:r>
              <a:rPr lang="pl-PL" sz="900" b="1" dirty="0" smtClean="0"/>
              <a:t>ROZPORZĄDZEŃ</a:t>
            </a:r>
            <a:endParaRPr lang="pl-PL" sz="900" b="1" dirty="0"/>
          </a:p>
        </p:txBody>
      </p:sp>
      <p:sp>
        <p:nvSpPr>
          <p:cNvPr id="41" name="pole tekstowe 40"/>
          <p:cNvSpPr txBox="1"/>
          <p:nvPr/>
        </p:nvSpPr>
        <p:spPr>
          <a:xfrm>
            <a:off x="6876256" y="2492896"/>
            <a:ext cx="1296144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WEJŚCIE W ŻYCIE ROZPORZĄDZEŃ</a:t>
            </a:r>
            <a:endParaRPr lang="pl-PL" sz="900" b="1" dirty="0"/>
          </a:p>
        </p:txBody>
      </p:sp>
      <p:sp>
        <p:nvSpPr>
          <p:cNvPr id="32" name="Tytuł 1"/>
          <p:cNvSpPr txBox="1">
            <a:spLocks/>
          </p:cNvSpPr>
          <p:nvPr/>
        </p:nvSpPr>
        <p:spPr>
          <a:xfrm>
            <a:off x="1691680" y="260648"/>
            <a:ext cx="6275040" cy="504056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Budowanie nowego ustroju szkolnego</a:t>
            </a:r>
            <a:endParaRPr lang="pl-P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91264" cy="1498178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Szczecińska oświata dziś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6567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Łącznik prosty 4"/>
          <p:cNvCxnSpPr/>
          <p:nvPr/>
        </p:nvCxnSpPr>
        <p:spPr>
          <a:xfrm>
            <a:off x="107504" y="3501008"/>
            <a:ext cx="9001000" cy="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07504" y="2060848"/>
            <a:ext cx="1737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solidFill>
                  <a:srgbClr val="002060"/>
                </a:solidFill>
              </a:rPr>
              <a:t>DZIAŁANIA RZĄDU &gt; </a:t>
            </a:r>
            <a:endParaRPr lang="pl-PL" sz="1400" b="1" dirty="0">
              <a:solidFill>
                <a:srgbClr val="002060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79512" y="5733256"/>
            <a:ext cx="22084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solidFill>
                  <a:srgbClr val="002060"/>
                </a:solidFill>
              </a:rPr>
              <a:t>DZIAŁANIA SAMORZĄDU &gt; </a:t>
            </a:r>
            <a:endParaRPr lang="pl-PL" sz="1400" b="1" dirty="0">
              <a:solidFill>
                <a:srgbClr val="002060"/>
              </a:solidFill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107504" y="29969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MARZEC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2017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3203848" y="306896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KWIECIEŃ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2017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cxnSp>
        <p:nvCxnSpPr>
          <p:cNvPr id="30" name="Łącznik prosty 29"/>
          <p:cNvCxnSpPr/>
          <p:nvPr/>
        </p:nvCxnSpPr>
        <p:spPr>
          <a:xfrm>
            <a:off x="508288" y="343829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chemat blokowy: łącznik 36"/>
          <p:cNvSpPr/>
          <p:nvPr/>
        </p:nvSpPr>
        <p:spPr>
          <a:xfrm>
            <a:off x="323528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Schemat blokowy: łącznik 37"/>
          <p:cNvSpPr/>
          <p:nvPr/>
        </p:nvSpPr>
        <p:spPr>
          <a:xfrm>
            <a:off x="3419872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pole tekstowe 40"/>
          <p:cNvSpPr txBox="1"/>
          <p:nvPr/>
        </p:nvSpPr>
        <p:spPr>
          <a:xfrm>
            <a:off x="1187624" y="2564904"/>
            <a:ext cx="1296144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WEJŚCIE W ŻYCIE ROZPORZĄDZEŃ</a:t>
            </a:r>
            <a:endParaRPr lang="pl-PL" sz="900" b="1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467544" y="3789040"/>
            <a:ext cx="108012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PRZYGOTOWANIE</a:t>
            </a:r>
          </a:p>
          <a:p>
            <a:pPr algn="ctr"/>
            <a:r>
              <a:rPr lang="pl-PL" sz="900" b="1" dirty="0" smtClean="0"/>
              <a:t>PROJEKTÓW UCHWAŁY </a:t>
            </a:r>
            <a:br>
              <a:rPr lang="pl-PL" sz="900" b="1" dirty="0" smtClean="0"/>
            </a:br>
            <a:r>
              <a:rPr lang="pl-PL" sz="900" b="1" dirty="0" smtClean="0"/>
              <a:t>W SPRAWIE</a:t>
            </a:r>
          </a:p>
          <a:p>
            <a:pPr algn="ctr"/>
            <a:r>
              <a:rPr lang="pl-PL" sz="900" b="1" dirty="0" smtClean="0"/>
              <a:t>REKRUTACJI</a:t>
            </a:r>
          </a:p>
          <a:p>
            <a:pPr algn="ctr"/>
            <a:r>
              <a:rPr lang="pl-PL" sz="900" b="1" dirty="0" smtClean="0"/>
              <a:t>DO PRZEDSZKOLI</a:t>
            </a:r>
            <a:br>
              <a:rPr lang="pl-PL" sz="900" b="1" dirty="0" smtClean="0"/>
            </a:br>
            <a:r>
              <a:rPr lang="pl-PL" sz="900" b="1" dirty="0" smtClean="0"/>
              <a:t>i  SZKÓŁ</a:t>
            </a:r>
            <a:br>
              <a:rPr lang="pl-PL" sz="900" b="1" dirty="0" smtClean="0"/>
            </a:br>
            <a:r>
              <a:rPr lang="pl-PL" sz="900" b="1" dirty="0" smtClean="0"/>
              <a:t>PODSTAWOWYCH 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1763688" y="3789040"/>
            <a:ext cx="100811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PROCEDOWANIE UCHWAŁY</a:t>
            </a:r>
            <a:endParaRPr lang="pl-PL" sz="900" b="1" dirty="0"/>
          </a:p>
        </p:txBody>
      </p:sp>
      <p:sp>
        <p:nvSpPr>
          <p:cNvPr id="39" name="pole tekstowe 38"/>
          <p:cNvSpPr txBox="1"/>
          <p:nvPr/>
        </p:nvSpPr>
        <p:spPr>
          <a:xfrm>
            <a:off x="3563888" y="3789040"/>
            <a:ext cx="1008112" cy="5078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PODJĘCIE UCHWAŁY</a:t>
            </a:r>
          </a:p>
          <a:p>
            <a:pPr algn="ctr"/>
            <a:r>
              <a:rPr lang="pl-PL" sz="900" b="1" dirty="0" smtClean="0"/>
              <a:t>do 15.04.2017 r.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467544" y="5085184"/>
            <a:ext cx="2952328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PRZYGOTOWANIE PROJEKTÓW</a:t>
            </a:r>
          </a:p>
          <a:p>
            <a:pPr algn="ctr"/>
            <a:r>
              <a:rPr lang="pl-PL" sz="900" b="1" dirty="0" smtClean="0"/>
              <a:t>ARKUSZY ORGANIZACYJNYCH</a:t>
            </a:r>
          </a:p>
        </p:txBody>
      </p:sp>
      <p:sp>
        <p:nvSpPr>
          <p:cNvPr id="43" name="Schemat blokowy: łącznik 42"/>
          <p:cNvSpPr/>
          <p:nvPr/>
        </p:nvSpPr>
        <p:spPr>
          <a:xfrm>
            <a:off x="6732240" y="3429000"/>
            <a:ext cx="144016" cy="144016"/>
          </a:xfrm>
          <a:prstGeom prst="flowChartConnector">
            <a:avLst/>
          </a:prstGeom>
          <a:solidFill>
            <a:srgbClr val="FF00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4" name="pole tekstowe 43"/>
          <p:cNvSpPr txBox="1"/>
          <p:nvPr/>
        </p:nvSpPr>
        <p:spPr>
          <a:xfrm>
            <a:off x="6516216" y="306896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MAJ</a:t>
            </a:r>
          </a:p>
          <a:p>
            <a:pPr algn="ctr"/>
            <a:r>
              <a:rPr lang="pl-PL" sz="900" b="1" dirty="0" smtClean="0">
                <a:solidFill>
                  <a:srgbClr val="FF0000"/>
                </a:solidFill>
              </a:rPr>
              <a:t>2017 r.</a:t>
            </a:r>
            <a:endParaRPr lang="pl-PL" sz="900" b="1" dirty="0">
              <a:solidFill>
                <a:srgbClr val="FF0000"/>
              </a:solidFill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3419872" y="1916832"/>
            <a:ext cx="144016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ZARZĄDZENIE KURATORA OŚWIATY</a:t>
            </a:r>
          </a:p>
          <a:p>
            <a:pPr algn="ctr"/>
            <a:r>
              <a:rPr lang="pl-PL" sz="900" b="1" dirty="0" smtClean="0"/>
              <a:t>W SPRAWIE REKRUTACJI</a:t>
            </a:r>
            <a:br>
              <a:rPr lang="pl-PL" sz="900" b="1" dirty="0" smtClean="0"/>
            </a:br>
            <a:r>
              <a:rPr lang="pl-PL" sz="900" b="1" dirty="0" smtClean="0"/>
              <a:t>DO SZKÓŁ</a:t>
            </a:r>
            <a:br>
              <a:rPr lang="pl-PL" sz="900" b="1" dirty="0" smtClean="0"/>
            </a:br>
            <a:r>
              <a:rPr lang="pl-PL" sz="900" b="1" dirty="0" smtClean="0"/>
              <a:t>PONADPODSTAWOWYCH</a:t>
            </a:r>
          </a:p>
          <a:p>
            <a:pPr algn="ctr"/>
            <a:r>
              <a:rPr lang="pl-PL" sz="900" b="1" dirty="0" smtClean="0"/>
              <a:t>do 15.04.2017 r.</a:t>
            </a:r>
          </a:p>
        </p:txBody>
      </p:sp>
      <p:sp>
        <p:nvSpPr>
          <p:cNvPr id="46" name="pole tekstowe 45"/>
          <p:cNvSpPr txBox="1"/>
          <p:nvPr/>
        </p:nvSpPr>
        <p:spPr>
          <a:xfrm>
            <a:off x="3491880" y="5085184"/>
            <a:ext cx="936104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OPINIOWANIE</a:t>
            </a:r>
            <a:br>
              <a:rPr lang="pl-PL" sz="900" b="1" dirty="0" smtClean="0"/>
            </a:br>
            <a:r>
              <a:rPr lang="pl-PL" sz="900" b="1" dirty="0" smtClean="0"/>
              <a:t>PROJEKTÓW</a:t>
            </a:r>
          </a:p>
          <a:p>
            <a:pPr algn="ctr"/>
            <a:r>
              <a:rPr lang="pl-PL" sz="900" b="1" dirty="0" smtClean="0"/>
              <a:t>ARKUSZY</a:t>
            </a:r>
          </a:p>
          <a:p>
            <a:pPr algn="ctr"/>
            <a:r>
              <a:rPr lang="pl-PL" sz="900" b="1" dirty="0" smtClean="0"/>
              <a:t>PRZEZ</a:t>
            </a:r>
          </a:p>
          <a:p>
            <a:pPr algn="ctr"/>
            <a:r>
              <a:rPr lang="pl-PL" sz="900" b="1" dirty="0" smtClean="0"/>
              <a:t>KURATORA OŚWIATY</a:t>
            </a:r>
            <a:endParaRPr lang="pl-PL" sz="900" b="1" dirty="0"/>
          </a:p>
        </p:txBody>
      </p:sp>
      <p:sp>
        <p:nvSpPr>
          <p:cNvPr id="47" name="pole tekstowe 46"/>
          <p:cNvSpPr txBox="1"/>
          <p:nvPr/>
        </p:nvSpPr>
        <p:spPr>
          <a:xfrm>
            <a:off x="4499992" y="5085184"/>
            <a:ext cx="1080120" cy="113877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WYPOWIEDZENIA</a:t>
            </a:r>
          </a:p>
          <a:p>
            <a:pPr algn="ctr"/>
            <a:r>
              <a:rPr lang="pl-PL" sz="900" b="1" dirty="0" smtClean="0"/>
              <a:t>NAUCZYCIELI</a:t>
            </a:r>
          </a:p>
          <a:p>
            <a:pPr algn="ctr"/>
            <a:endParaRPr lang="pl-PL" sz="500" b="1" dirty="0"/>
          </a:p>
          <a:p>
            <a:pPr algn="ctr"/>
            <a:r>
              <a:rPr lang="pl-PL" sz="900" b="1" dirty="0" smtClean="0"/>
              <a:t>OPINIOWANIE</a:t>
            </a:r>
          </a:p>
          <a:p>
            <a:pPr algn="ctr"/>
            <a:r>
              <a:rPr lang="pl-PL" sz="900" b="1" dirty="0" smtClean="0"/>
              <a:t>WYPOWIEDZEŃ</a:t>
            </a:r>
          </a:p>
          <a:p>
            <a:pPr algn="ctr"/>
            <a:r>
              <a:rPr lang="pl-PL" sz="900" b="1" dirty="0" smtClean="0"/>
              <a:t>PRZEZ </a:t>
            </a:r>
          </a:p>
          <a:p>
            <a:pPr algn="ctr"/>
            <a:r>
              <a:rPr lang="pl-PL" sz="900" b="1" dirty="0" smtClean="0"/>
              <a:t>ORGANIZACJE ZWIĄZKOWE</a:t>
            </a:r>
            <a:endParaRPr lang="pl-PL" sz="900" b="1" dirty="0"/>
          </a:p>
        </p:txBody>
      </p:sp>
      <p:sp>
        <p:nvSpPr>
          <p:cNvPr id="48" name="pole tekstowe 47"/>
          <p:cNvSpPr txBox="1"/>
          <p:nvPr/>
        </p:nvSpPr>
        <p:spPr>
          <a:xfrm>
            <a:off x="5652120" y="5085184"/>
            <a:ext cx="1008112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ZATWIERDZANIE ARKUSZY</a:t>
            </a:r>
            <a:endParaRPr lang="pl-PL" sz="900" b="1" dirty="0"/>
          </a:p>
        </p:txBody>
      </p:sp>
      <p:sp>
        <p:nvSpPr>
          <p:cNvPr id="49" name="pole tekstowe 48"/>
          <p:cNvSpPr txBox="1"/>
          <p:nvPr/>
        </p:nvSpPr>
        <p:spPr>
          <a:xfrm>
            <a:off x="7020272" y="3933056"/>
            <a:ext cx="1944216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900" b="1" dirty="0" smtClean="0"/>
              <a:t>ROZPOCZĘCIE </a:t>
            </a:r>
            <a:br>
              <a:rPr lang="pl-PL" sz="900" b="1" dirty="0" smtClean="0"/>
            </a:br>
            <a:r>
              <a:rPr lang="pl-PL" sz="900" b="1" dirty="0" smtClean="0"/>
              <a:t>POSTĘPOWAŃ</a:t>
            </a:r>
          </a:p>
          <a:p>
            <a:pPr algn="ctr"/>
            <a:r>
              <a:rPr lang="pl-PL" sz="900" b="1" dirty="0" smtClean="0"/>
              <a:t>REKRUTACYJNYCH</a:t>
            </a:r>
            <a:br>
              <a:rPr lang="pl-PL" sz="900" b="1" dirty="0" smtClean="0"/>
            </a:br>
            <a:r>
              <a:rPr lang="pl-PL" sz="900" b="1" dirty="0" smtClean="0"/>
              <a:t>DO PRZEDSZKOLI, </a:t>
            </a:r>
          </a:p>
          <a:p>
            <a:pPr algn="ctr"/>
            <a:r>
              <a:rPr lang="pl-PL" sz="900" b="1" dirty="0" smtClean="0"/>
              <a:t>SZKÓŁ PODSTAWOWYCH</a:t>
            </a:r>
            <a:br>
              <a:rPr lang="pl-PL" sz="900" b="1" dirty="0" smtClean="0"/>
            </a:br>
            <a:r>
              <a:rPr lang="pl-PL" sz="900" b="1" dirty="0" smtClean="0"/>
              <a:t>I </a:t>
            </a:r>
            <a:br>
              <a:rPr lang="pl-PL" sz="900" b="1" dirty="0" smtClean="0"/>
            </a:br>
            <a:r>
              <a:rPr lang="pl-PL" sz="900" b="1" dirty="0" smtClean="0"/>
              <a:t>SZKÓŁ</a:t>
            </a:r>
            <a:br>
              <a:rPr lang="pl-PL" sz="900" b="1" dirty="0" smtClean="0"/>
            </a:br>
            <a:r>
              <a:rPr lang="pl-PL" sz="900" b="1" dirty="0" smtClean="0"/>
              <a:t>PONADPODSTAWOWYCH</a:t>
            </a:r>
          </a:p>
        </p:txBody>
      </p:sp>
      <p:sp>
        <p:nvSpPr>
          <p:cNvPr id="23" name="Tytuł 1"/>
          <p:cNvSpPr txBox="1">
            <a:spLocks/>
          </p:cNvSpPr>
          <p:nvPr/>
        </p:nvSpPr>
        <p:spPr>
          <a:xfrm>
            <a:off x="971600" y="274639"/>
            <a:ext cx="7715200" cy="778098"/>
          </a:xfrm>
          <a:prstGeom prst="rect">
            <a:avLst/>
          </a:prstGeom>
          <a:ln w="9525" cap="flat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Rekrutacja i przygotowywanie projektów arkuszy organizacyjnych na rok szkolny 2017/2018</a:t>
            </a:r>
            <a:endParaRPr lang="pl-PL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285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Zagrożenia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600" b="1" dirty="0" smtClean="0"/>
              <a:t>Termin wejścia w życie dwóch ustaw określających nowy ustrój szkolny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600" b="1" dirty="0" smtClean="0"/>
              <a:t>Terminy sesji Rady Miasta </a:t>
            </a:r>
            <a:r>
              <a:rPr lang="pl-PL" sz="2600" dirty="0" smtClean="0"/>
              <a:t>(w tym terminy posiedzeń komisji rady miasta)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l-PL" sz="2600" b="1" dirty="0" smtClean="0"/>
              <a:t>Terminy opublikowania rozporządzeń</a:t>
            </a:r>
            <a:r>
              <a:rPr lang="pl-PL" sz="2600" dirty="0" smtClean="0"/>
              <a:t>, od których będzie zależeć:</a:t>
            </a:r>
          </a:p>
          <a:p>
            <a:pPr marL="1314450" lvl="2" indent="-514350">
              <a:lnSpc>
                <a:spcPct val="150000"/>
              </a:lnSpc>
              <a:buFont typeface="+mj-lt"/>
              <a:buAutoNum type="alphaLcParenR"/>
            </a:pPr>
            <a:r>
              <a:rPr lang="pl-PL" sz="2600" dirty="0" smtClean="0"/>
              <a:t>„wsad merytoryczny” do projektów arkuszy organizacyjnych </a:t>
            </a:r>
            <a:r>
              <a:rPr lang="pl-PL" sz="2600" dirty="0" smtClean="0">
                <a:latin typeface="Calibri"/>
              </a:rPr>
              <a:t>→ </a:t>
            </a:r>
            <a:r>
              <a:rPr lang="pl-PL" sz="2600" dirty="0" smtClean="0"/>
              <a:t>zabezpieczenie interesów pracowników pedagogicznych i niepedagogicznych</a:t>
            </a:r>
          </a:p>
          <a:p>
            <a:pPr marL="1314450" lvl="2" indent="-514350">
              <a:lnSpc>
                <a:spcPct val="150000"/>
              </a:lnSpc>
              <a:buFont typeface="+mj-lt"/>
              <a:buAutoNum type="alphaLcParenR"/>
            </a:pPr>
            <a:r>
              <a:rPr lang="pl-PL" sz="2600" dirty="0" smtClean="0"/>
              <a:t>termin rozpoczęcia rekrutacji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l-PL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Kluczowe działania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2200" b="1" dirty="0" smtClean="0"/>
              <a:t>Spotkania z dyrektorami </a:t>
            </a:r>
            <a:r>
              <a:rPr lang="pl-PL" sz="2200" dirty="0" smtClean="0"/>
              <a:t>- listopad 2016</a:t>
            </a:r>
          </a:p>
          <a:p>
            <a:pPr algn="just">
              <a:lnSpc>
                <a:spcPct val="150000"/>
              </a:lnSpc>
            </a:pPr>
            <a:r>
              <a:rPr lang="pl-PL" sz="2200" b="1" dirty="0" smtClean="0"/>
              <a:t>Konsultacje środowiskowe </a:t>
            </a:r>
            <a:r>
              <a:rPr lang="pl-PL" sz="2200" dirty="0" smtClean="0"/>
              <a:t>ze związkami zawodowymi i rodzicami </a:t>
            </a:r>
            <a:br>
              <a:rPr lang="pl-PL" sz="2200" dirty="0" smtClean="0"/>
            </a:br>
            <a:r>
              <a:rPr lang="pl-PL" sz="2200" dirty="0" smtClean="0"/>
              <a:t>– listopad / grudzień 2016</a:t>
            </a:r>
          </a:p>
          <a:p>
            <a:pPr algn="just">
              <a:lnSpc>
                <a:spcPct val="150000"/>
              </a:lnSpc>
            </a:pPr>
            <a:r>
              <a:rPr lang="pl-PL" sz="2200" b="1" dirty="0" smtClean="0"/>
              <a:t>Prace w Radzie Miasta nad projektami uchwał </a:t>
            </a:r>
            <a:r>
              <a:rPr lang="pl-PL" sz="2200" dirty="0" smtClean="0"/>
              <a:t>– grudzień 2016 / styczeń 2017</a:t>
            </a:r>
          </a:p>
          <a:p>
            <a:pPr algn="just">
              <a:lnSpc>
                <a:spcPct val="150000"/>
              </a:lnSpc>
            </a:pPr>
            <a:r>
              <a:rPr lang="pl-PL" sz="2200" b="1" dirty="0" smtClean="0"/>
              <a:t> Sesje RM, podjęcie uchwał i skierowanie ich do zaopiniowania przez kuratorium oświaty</a:t>
            </a:r>
            <a:r>
              <a:rPr lang="pl-PL" sz="2200" dirty="0" smtClean="0"/>
              <a:t> – luty 2017</a:t>
            </a:r>
          </a:p>
          <a:p>
            <a:pPr algn="just">
              <a:lnSpc>
                <a:spcPct val="150000"/>
              </a:lnSpc>
            </a:pPr>
            <a:r>
              <a:rPr lang="pl-PL" sz="2200" b="1" dirty="0" smtClean="0"/>
              <a:t>Opinia kuratora oświaty – sesja Rady Miasta </a:t>
            </a:r>
            <a:r>
              <a:rPr lang="pl-PL" sz="2200" dirty="0" smtClean="0"/>
              <a:t> - kwiecień 2017</a:t>
            </a:r>
            <a:endParaRPr lang="pl-PL" sz="2200" b="1" dirty="0" smtClean="0"/>
          </a:p>
          <a:p>
            <a:pPr algn="just">
              <a:lnSpc>
                <a:spcPct val="150000"/>
              </a:lnSpc>
            </a:pPr>
            <a:r>
              <a:rPr lang="pl-PL" sz="2200" b="1" dirty="0" smtClean="0"/>
              <a:t>Akcja informacyjna skierowania do rodziców </a:t>
            </a:r>
            <a:r>
              <a:rPr lang="pl-PL" sz="2200" dirty="0" smtClean="0"/>
              <a:t> - kwiecień – wrzesień 2017</a:t>
            </a:r>
          </a:p>
          <a:p>
            <a:pPr algn="just">
              <a:lnSpc>
                <a:spcPct val="150000"/>
              </a:lnSpc>
            </a:pPr>
            <a:r>
              <a:rPr lang="pl-PL" sz="2200" b="1" dirty="0" smtClean="0"/>
              <a:t>Wdrożenie zmian – wrzesień 2017</a:t>
            </a:r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36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467100" y="2349500"/>
            <a:ext cx="177599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 sz="1600" dirty="0" smtClean="0">
              <a:latin typeface="Calibri" pitchFamily="34" charset="0"/>
            </a:endParaRPr>
          </a:p>
          <a:p>
            <a:r>
              <a:rPr lang="pl-PL" sz="1600" dirty="0" smtClean="0">
                <a:latin typeface="Calibri" pitchFamily="34" charset="0"/>
              </a:rPr>
              <a:t>Dziękuję </a:t>
            </a:r>
            <a:r>
              <a:rPr lang="pl-PL" sz="1600">
                <a:latin typeface="Calibri" pitchFamily="34" charset="0"/>
              </a:rPr>
              <a:t>za </a:t>
            </a:r>
            <a:r>
              <a:rPr lang="pl-PL" sz="1600" smtClean="0">
                <a:latin typeface="Calibri" pitchFamily="34" charset="0"/>
              </a:rPr>
              <a:t>uwagę</a:t>
            </a:r>
            <a:endParaRPr lang="pl-PL" sz="1600" dirty="0">
              <a:latin typeface="Calibri" pitchFamily="34" charset="0"/>
            </a:endParaRPr>
          </a:p>
          <a:p>
            <a:endParaRPr lang="pl-PL" sz="1400" dirty="0">
              <a:latin typeface="Calibri" pitchFamily="34" charset="0"/>
            </a:endParaRP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00250"/>
            <a:ext cx="1601788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Zestawienie średnich wyników uzyskanych przez szczecińskich uczniów/absolwentów podczas egzaminu gimnazjalnego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1200" i="1" dirty="0" smtClean="0"/>
              <a:t>(dane w %)</a:t>
            </a:r>
            <a:endParaRPr lang="pl-PL" sz="1200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6722592"/>
              </p:ext>
            </p:extLst>
          </p:nvPr>
        </p:nvGraphicFramePr>
        <p:xfrm>
          <a:off x="395536" y="2351089"/>
          <a:ext cx="8281118" cy="3454176"/>
        </p:xfrm>
        <a:graphic>
          <a:graphicData uri="http://schemas.openxmlformats.org/drawingml/2006/table">
            <a:tbl>
              <a:tblPr/>
              <a:tblGrid>
                <a:gridCol w="2621802"/>
                <a:gridCol w="1402821"/>
                <a:gridCol w="1487290"/>
                <a:gridCol w="1392884"/>
                <a:gridCol w="1376321"/>
              </a:tblGrid>
              <a:tr h="1077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Język polski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Matematyka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Język angielski</a:t>
                      </a:r>
                      <a:endParaRPr lang="pl-PL" sz="16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Język niemiecki</a:t>
                      </a:r>
                      <a:endParaRPr lang="pl-PL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Kraj </a:t>
                      </a:r>
                      <a:endParaRPr lang="pl-PL" sz="16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(śr. wynik)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Szczecin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53,5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72,8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65,7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61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Miejsce w kraju 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(w porównaniu </a:t>
                      </a: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</a:t>
                      </a:r>
                      <a:b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pl-PL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 miast*)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pl-PL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87623" y="6091150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/>
              <a:t>* Gorzów Wlkp., Kalisz, Konin, Koszalin, Leszno, Piła, </a:t>
            </a:r>
            <a:r>
              <a:rPr lang="pl-PL" sz="1600" b="1" i="1" dirty="0" smtClean="0"/>
              <a:t>Poznań</a:t>
            </a:r>
            <a:r>
              <a:rPr lang="pl-PL" sz="1600" i="1" dirty="0" smtClean="0"/>
              <a:t>, Zielona Góra, </a:t>
            </a:r>
            <a:r>
              <a:rPr lang="pl-PL" sz="1600" b="1" i="1" dirty="0" smtClean="0"/>
              <a:t>Gdańsk</a:t>
            </a:r>
            <a:r>
              <a:rPr lang="pl-PL" sz="1600" i="1" dirty="0" smtClean="0"/>
              <a:t>, Jaworzno, </a:t>
            </a:r>
            <a:r>
              <a:rPr lang="pl-PL" sz="1600" b="1" i="1" dirty="0" smtClean="0"/>
              <a:t>Kraków</a:t>
            </a:r>
            <a:r>
              <a:rPr lang="pl-PL" sz="1600" i="1" dirty="0" smtClean="0"/>
              <a:t>, Łomża, </a:t>
            </a:r>
            <a:r>
              <a:rPr lang="pl-PL" sz="1600" b="1" i="1" dirty="0" smtClean="0"/>
              <a:t>Łódź</a:t>
            </a:r>
            <a:r>
              <a:rPr lang="pl-PL" sz="1600" i="1" dirty="0" smtClean="0"/>
              <a:t>, </a:t>
            </a:r>
            <a:r>
              <a:rPr lang="pl-PL" sz="1600" b="1" i="1" dirty="0" smtClean="0"/>
              <a:t>Warszawa</a:t>
            </a:r>
            <a:r>
              <a:rPr lang="pl-PL" sz="1600" i="1" dirty="0" smtClean="0"/>
              <a:t>, </a:t>
            </a:r>
            <a:r>
              <a:rPr lang="pl-PL" sz="1600" b="1" i="1" dirty="0" smtClean="0"/>
              <a:t>Wrocław</a:t>
            </a:r>
            <a:endParaRPr lang="pl-PL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3507353908"/>
              </p:ext>
            </p:extLst>
          </p:nvPr>
        </p:nvGraphicFramePr>
        <p:xfrm>
          <a:off x="395536" y="260648"/>
          <a:ext cx="48245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3594110931"/>
              </p:ext>
            </p:extLst>
          </p:nvPr>
        </p:nvGraphicFramePr>
        <p:xfrm>
          <a:off x="3347864" y="2996952"/>
          <a:ext cx="5004048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953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>
            <p:extLst>
              <p:ext uri="{D42A27DB-BD31-4B8C-83A1-F6EECF244321}">
                <p14:modId xmlns:p14="http://schemas.microsoft.com/office/powerpoint/2010/main" xmlns="" val="1636507190"/>
              </p:ext>
            </p:extLst>
          </p:nvPr>
        </p:nvGraphicFramePr>
        <p:xfrm>
          <a:off x="323528" y="332656"/>
          <a:ext cx="496855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Wykres 2"/>
          <p:cNvGraphicFramePr/>
          <p:nvPr>
            <p:extLst>
              <p:ext uri="{D42A27DB-BD31-4B8C-83A1-F6EECF244321}">
                <p14:modId xmlns:p14="http://schemas.microsoft.com/office/powerpoint/2010/main" xmlns="" val="1860996061"/>
              </p:ext>
            </p:extLst>
          </p:nvPr>
        </p:nvGraphicFramePr>
        <p:xfrm>
          <a:off x="3851920" y="3212976"/>
          <a:ext cx="4932040" cy="331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1754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7992888" cy="1570186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Zestawienie średnich wyników uzyskanych przez szczecińskich uczniów/absolwentów podczas egzaminu maturalnego</a:t>
            </a: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1200" i="1" dirty="0" smtClean="0"/>
              <a:t>(dane w %)</a:t>
            </a:r>
            <a:endParaRPr lang="pl-PL" sz="12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0470096"/>
              </p:ext>
            </p:extLst>
          </p:nvPr>
        </p:nvGraphicFramePr>
        <p:xfrm>
          <a:off x="611560" y="2348880"/>
          <a:ext cx="8064897" cy="3600401"/>
        </p:xfrm>
        <a:graphic>
          <a:graphicData uri="http://schemas.openxmlformats.org/drawingml/2006/table">
            <a:tbl>
              <a:tblPr/>
              <a:tblGrid>
                <a:gridCol w="1832931"/>
                <a:gridCol w="1509279"/>
                <a:gridCol w="1525791"/>
                <a:gridCol w="1671105"/>
                <a:gridCol w="1525791"/>
              </a:tblGrid>
              <a:tr h="1225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Język </a:t>
                      </a:r>
                      <a:r>
                        <a:rPr lang="pl-PL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polski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Matematyka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Język angielski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(poziom podstawowy)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Język niemiecki</a:t>
                      </a:r>
                      <a:endParaRPr lang="pl-PL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(poziom podstawowy)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6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Kraj </a:t>
                      </a:r>
                      <a:endParaRPr lang="pl-PL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(śr. wynik)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Szczecin</a:t>
                      </a:r>
                      <a:endParaRPr lang="pl-PL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59,2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Miejsce w kraju </a:t>
                      </a:r>
                      <a:endParaRPr lang="pl-PL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(w porównaniu </a:t>
                      </a:r>
                      <a:r>
                        <a:rPr lang="pl-PL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 </a:t>
                      </a:r>
                      <a:br>
                        <a:rPr lang="pl-PL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pl-PL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do miast</a:t>
                      </a:r>
                      <a:r>
                        <a:rPr lang="pl-PL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pl-PL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</a:t>
                      </a:r>
                      <a:endParaRPr lang="pl-PL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pl-PL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pl-PL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67544" y="6165304"/>
            <a:ext cx="8424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/>
              <a:t>* Gorzów </a:t>
            </a:r>
            <a:r>
              <a:rPr lang="pl-PL" sz="1400" i="1" dirty="0"/>
              <a:t>Wlkp., Kalisz, Konin, Koszalin, Leszno, Piła, </a:t>
            </a:r>
            <a:r>
              <a:rPr lang="pl-PL" sz="1400" b="1" i="1" dirty="0"/>
              <a:t>Poznań</a:t>
            </a:r>
            <a:r>
              <a:rPr lang="pl-PL" sz="1400" i="1" dirty="0"/>
              <a:t>, Zielona Góra, </a:t>
            </a:r>
            <a:r>
              <a:rPr lang="pl-PL" sz="1400" b="1" i="1" dirty="0"/>
              <a:t>Gdańsk</a:t>
            </a:r>
            <a:r>
              <a:rPr lang="pl-PL" sz="1400" i="1" dirty="0"/>
              <a:t>, Jaworzno, </a:t>
            </a:r>
            <a:r>
              <a:rPr lang="pl-PL" sz="1400" b="1" i="1" dirty="0"/>
              <a:t>Kraków</a:t>
            </a:r>
            <a:r>
              <a:rPr lang="pl-PL" sz="1400" i="1" dirty="0"/>
              <a:t>, Łomża, </a:t>
            </a:r>
            <a:r>
              <a:rPr lang="pl-PL" sz="1400" b="1" i="1" dirty="0"/>
              <a:t>Łódź</a:t>
            </a:r>
            <a:r>
              <a:rPr lang="pl-PL" sz="1400" i="1" dirty="0"/>
              <a:t>, </a:t>
            </a:r>
            <a:r>
              <a:rPr lang="pl-PL" sz="1400" b="1" i="1" dirty="0"/>
              <a:t>Warszawa</a:t>
            </a:r>
            <a:r>
              <a:rPr lang="pl-PL" sz="1400" i="1" dirty="0"/>
              <a:t>, </a:t>
            </a:r>
            <a:r>
              <a:rPr lang="pl-PL" sz="1400" b="1" i="1" dirty="0"/>
              <a:t>Wrocław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b="1" dirty="0" smtClean="0"/>
              <a:t>Sieć szczecińskich szkół w roku szkolnym 2016/2017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1200" i="1" dirty="0" smtClean="0"/>
              <a:t>(dane na podstawie SIO, stan na 30 IX 2016)</a:t>
            </a:r>
            <a:endParaRPr lang="pl-PL" sz="1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39552" y="2492896"/>
          <a:ext cx="8136903" cy="286673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Typ szkoły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oddziałów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Liczba uczniów</a:t>
                      </a:r>
                      <a:endParaRPr lang="pl-PL" sz="2400" dirty="0"/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Szkoła podstawowa (I-VI)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859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19642</a:t>
                      </a:r>
                      <a:endParaRPr lang="pl-PL" sz="2400" dirty="0"/>
                    </a:p>
                  </a:txBody>
                  <a:tcPr anchor="ctr"/>
                </a:tc>
              </a:tr>
              <a:tr h="548513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Gimnazjum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329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8701</a:t>
                      </a:r>
                      <a:endParaRPr lang="pl-PL" sz="2400" dirty="0"/>
                    </a:p>
                  </a:txBody>
                  <a:tcPr anchor="ctr"/>
                </a:tc>
              </a:tr>
              <a:tr h="946749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Szkoła </a:t>
                      </a:r>
                      <a:r>
                        <a:rPr lang="pl-PL" sz="2400" dirty="0" err="1" smtClean="0"/>
                        <a:t>ponadgimnazjalna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417</a:t>
                      </a:r>
                      <a:endParaRPr lang="pl-PL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11224</a:t>
                      </a:r>
                      <a:endParaRPr lang="pl-PL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91264" cy="1944216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pl-P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Szczecińska oświata – wstęp do zmian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Liczba dzieci urodzonych w Szczecinie w latach 2008-2015</a:t>
            </a:r>
            <a:endParaRPr lang="pl-PL" sz="24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Wykres 4"/>
          <p:cNvGraphicFramePr/>
          <p:nvPr/>
        </p:nvGraphicFramePr>
        <p:xfrm>
          <a:off x="323528" y="1484784"/>
          <a:ext cx="856895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Łącznik prosty 10"/>
          <p:cNvCxnSpPr/>
          <p:nvPr/>
        </p:nvCxnSpPr>
        <p:spPr>
          <a:xfrm>
            <a:off x="3275856" y="2924944"/>
            <a:ext cx="5616624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745</Words>
  <Application>Microsoft Office PowerPoint</Application>
  <PresentationFormat>Pokaz na ekranie (4:3)</PresentationFormat>
  <Paragraphs>284</Paragraphs>
  <Slides>23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Wdrożenie rządowej reformy systemu oświaty na terenie Miasta Szczecin  – mapa drogowa</vt:lpstr>
      <vt:lpstr>Szczecińska oświata dziś</vt:lpstr>
      <vt:lpstr>Zestawienie średnich wyników uzyskanych przez szczecińskich uczniów/absolwentów podczas egzaminu gimnazjalnego (dane w %)</vt:lpstr>
      <vt:lpstr>Slajd 4</vt:lpstr>
      <vt:lpstr>Slajd 5</vt:lpstr>
      <vt:lpstr>Zestawienie średnich wyników uzyskanych przez szczecińskich uczniów/absolwentów podczas egzaminu maturalnego (dane w %)</vt:lpstr>
      <vt:lpstr>Sieć szczecińskich szkół w roku szkolnym 2016/2017  (dane na podstawie SIO, stan na 30 IX 2016)</vt:lpstr>
      <vt:lpstr>Szczecińska oświata – wstęp do zmian</vt:lpstr>
      <vt:lpstr>Liczba dzieci urodzonych w Szczecinie w latach 2008-2015</vt:lpstr>
      <vt:lpstr>Liczba szkół podstawowych prowadzonych przez Miasto Szczecin</vt:lpstr>
      <vt:lpstr>Liczba liceów ogólnokształcących prowadzonych przez Miasto Szczecin</vt:lpstr>
      <vt:lpstr>Wdrożenie rządowej reformy oświaty  – mapa drogowa</vt:lpstr>
      <vt:lpstr>Slajd 13</vt:lpstr>
      <vt:lpstr>Założenia</vt:lpstr>
      <vt:lpstr>Najkorzystniejszy wariant </vt:lpstr>
      <vt:lpstr>Dyrektorzy gimnazjów</vt:lpstr>
      <vt:lpstr>Działania podjęte przez Miasto w celu złagodzenia przeprowadzenia reformy oświaty</vt:lpstr>
      <vt:lpstr>Inwentaryzacja obiektów oświatowych</vt:lpstr>
      <vt:lpstr>Slajd 19</vt:lpstr>
      <vt:lpstr>Slajd 20</vt:lpstr>
      <vt:lpstr>Zagrożenia</vt:lpstr>
      <vt:lpstr>Kluczowe działania</vt:lpstr>
      <vt:lpstr>Slajd 23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azarecka</dc:creator>
  <cp:lastModifiedBy>gstemp</cp:lastModifiedBy>
  <cp:revision>457</cp:revision>
  <dcterms:created xsi:type="dcterms:W3CDTF">2016-10-03T09:41:30Z</dcterms:created>
  <dcterms:modified xsi:type="dcterms:W3CDTF">2016-11-18T10:50:03Z</dcterms:modified>
</cp:coreProperties>
</file>