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activeX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activeX/activeX1.xml" ContentType="application/vnd.ms-office.activeX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7" r:id="rId2"/>
    <p:sldId id="338" r:id="rId3"/>
    <p:sldId id="367" r:id="rId4"/>
    <p:sldId id="368" r:id="rId5"/>
    <p:sldId id="378" r:id="rId6"/>
    <p:sldId id="370" r:id="rId7"/>
    <p:sldId id="371" r:id="rId8"/>
    <p:sldId id="374" r:id="rId9"/>
    <p:sldId id="372" r:id="rId10"/>
    <p:sldId id="375" r:id="rId11"/>
    <p:sldId id="373" r:id="rId12"/>
    <p:sldId id="376" r:id="rId13"/>
    <p:sldId id="377" r:id="rId14"/>
    <p:sldId id="319" r:id="rId15"/>
  </p:sldIdLst>
  <p:sldSz cx="10039350" cy="7562850"/>
  <p:notesSz cx="6797675" cy="9928225"/>
  <p:defaultTextStyle>
    <a:defPPr>
      <a:defRPr lang="de-DE"/>
    </a:defPPr>
    <a:lvl1pPr marL="0" algn="l" defTabSz="50292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2920" algn="l" defTabSz="50292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5840" algn="l" defTabSz="50292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8760" algn="l" defTabSz="50292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1680" algn="l" defTabSz="50292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4600" algn="l" defTabSz="50292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17520" algn="l" defTabSz="50292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0440" algn="l" defTabSz="50292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23360" algn="l" defTabSz="50292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 xmlns:mv="urn:schemas-microsoft-com:mac:vml" xmlns:mc="http://schemas.openxmlformats.org/markup-compatibility/2006">
        <p15:guide id="1" orient="horz" pos="609">
          <p15:clr>
            <a:srgbClr val="A4A3A4"/>
          </p15:clr>
        </p15:guide>
        <p15:guide id="2" orient="horz" pos="4415">
          <p15:clr>
            <a:srgbClr val="A4A3A4"/>
          </p15:clr>
        </p15:guide>
        <p15:guide id="3" orient="horz" pos="1019">
          <p15:clr>
            <a:srgbClr val="A4A3A4"/>
          </p15:clr>
        </p15:guide>
        <p15:guide id="4" pos="531">
          <p15:clr>
            <a:srgbClr val="A4A3A4"/>
          </p15:clr>
        </p15:guide>
        <p15:guide id="5" pos="5755">
          <p15:clr>
            <a:srgbClr val="A4A3A4"/>
          </p15:clr>
        </p15:guide>
        <p15:guide id="6" pos="296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on Leoprechting, Konstantin" initials="vLK" lastIdx="16" clrIdx="0"/>
  <p:cmAuthor id="1" name="Romina Kleinau" initials="" lastIdx="0" clrIdx="1"/>
  <p:cmAuthor id="2" name="Benjamin Domjahn" initials="BDO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AE00"/>
    <a:srgbClr val="FEFDFE"/>
    <a:srgbClr val="FFFDFE"/>
    <a:srgbClr val="FFFDFF"/>
    <a:srgbClr val="FFFFFE"/>
    <a:srgbClr val="FFFEFE"/>
    <a:srgbClr val="FFFEFF"/>
    <a:srgbClr val="FEFEFF"/>
    <a:srgbClr val="FEFFFF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2" autoAdjust="0"/>
    <p:restoredTop sz="93202" autoAdjust="0"/>
  </p:normalViewPr>
  <p:slideViewPr>
    <p:cSldViewPr>
      <p:cViewPr>
        <p:scale>
          <a:sx n="80" d="100"/>
          <a:sy n="80" d="100"/>
        </p:scale>
        <p:origin x="-1230" y="216"/>
      </p:cViewPr>
      <p:guideLst>
        <p:guide orient="horz" pos="1407"/>
        <p:guide orient="horz" pos="4151"/>
        <p:guide orient="horz" pos="273"/>
        <p:guide pos="259"/>
        <p:guide pos="6065"/>
        <p:guide pos="3207"/>
        <p:guide pos="3117"/>
        <p:guide pos="46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2256" y="-12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Liczebność</a:t>
            </a:r>
            <a:r>
              <a:rPr lang="pl-PL" baseline="0" dirty="0" smtClean="0"/>
              <a:t> zarejestrowanych dawców w Polsce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DKMS</c:v>
                </c:pt>
                <c:pt idx="1">
                  <c:v>Inne bazy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757000</c:v>
                </c:pt>
                <c:pt idx="1">
                  <c:v>133000</c:v>
                </c:pt>
              </c:numCache>
            </c:numRef>
          </c:val>
        </c:ser>
        <c:dLbls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B8F4C7-7E71-4D84-8D39-B8F073555865}" type="doc">
      <dgm:prSet loTypeId="urn:microsoft.com/office/officeart/2005/8/layout/process2" loCatId="process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pl-PL"/>
        </a:p>
      </dgm:t>
    </dgm:pt>
    <dgm:pt modelId="{F19A4B36-E92D-44E7-B5E4-DD1C3757B5E1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pl-PL" sz="2000" b="1" dirty="0" smtClean="0">
              <a:solidFill>
                <a:schemeClr val="tx1"/>
              </a:solidFill>
            </a:rPr>
            <a:t>Ponad 930 tysięcy zarejestrowanych potencjalnych dawców we wszystkich polskich bazach*</a:t>
          </a:r>
          <a:endParaRPr lang="pl-PL" sz="2000" b="1" dirty="0">
            <a:solidFill>
              <a:schemeClr val="tx1"/>
            </a:solidFill>
          </a:endParaRPr>
        </a:p>
      </dgm:t>
    </dgm:pt>
    <dgm:pt modelId="{ABA14D91-CA18-4540-96DD-5A35A4C3236F}" type="parTrans" cxnId="{CE5E627C-6B7C-4DF6-BF03-B1DB7A3B9729}">
      <dgm:prSet/>
      <dgm:spPr/>
      <dgm:t>
        <a:bodyPr/>
        <a:lstStyle/>
        <a:p>
          <a:pPr algn="ctr"/>
          <a:endParaRPr lang="pl-PL"/>
        </a:p>
      </dgm:t>
    </dgm:pt>
    <dgm:pt modelId="{8E66ECB7-7872-4DF5-9DE1-E9E40A0BD846}" type="sibTrans" cxnId="{CE5E627C-6B7C-4DF6-BF03-B1DB7A3B972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pl-PL"/>
        </a:p>
      </dgm:t>
    </dgm:pt>
    <dgm:pt modelId="{0CF614F4-C67F-46AE-B26F-58792955B3D5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pl-PL" sz="2000" b="1" dirty="0" smtClean="0">
              <a:solidFill>
                <a:schemeClr val="tx1"/>
              </a:solidFill>
            </a:rPr>
            <a:t>823 tys. to dawcy zarejestrowani </a:t>
          </a:r>
          <a:br>
            <a:rPr lang="pl-PL" sz="2000" b="1" dirty="0" smtClean="0">
              <a:solidFill>
                <a:schemeClr val="tx1"/>
              </a:solidFill>
            </a:rPr>
          </a:br>
          <a:r>
            <a:rPr lang="pl-PL" sz="2000" b="1" dirty="0" smtClean="0">
              <a:solidFill>
                <a:schemeClr val="tx1"/>
              </a:solidFill>
            </a:rPr>
            <a:t>w Fundacji DKMS Polska w ciągu </a:t>
          </a:r>
          <a:br>
            <a:rPr lang="pl-PL" sz="2000" b="1" dirty="0" smtClean="0">
              <a:solidFill>
                <a:schemeClr val="tx1"/>
              </a:solidFill>
            </a:rPr>
          </a:br>
          <a:r>
            <a:rPr lang="pl-PL" sz="2000" b="1" dirty="0" smtClean="0">
              <a:solidFill>
                <a:schemeClr val="tx1"/>
              </a:solidFill>
            </a:rPr>
            <a:t>6 lat*</a:t>
          </a:r>
          <a:endParaRPr lang="pl-PL" sz="2000" b="1" dirty="0">
            <a:solidFill>
              <a:schemeClr val="tx1"/>
            </a:solidFill>
          </a:endParaRPr>
        </a:p>
      </dgm:t>
    </dgm:pt>
    <dgm:pt modelId="{037B3295-CA82-4C95-AA51-5EE6E6ECF93D}" type="parTrans" cxnId="{E27C2066-62B5-4C11-A33D-BE107A21ACA5}">
      <dgm:prSet/>
      <dgm:spPr/>
      <dgm:t>
        <a:bodyPr/>
        <a:lstStyle/>
        <a:p>
          <a:pPr algn="ctr"/>
          <a:endParaRPr lang="pl-PL"/>
        </a:p>
      </dgm:t>
    </dgm:pt>
    <dgm:pt modelId="{3BD3A814-66EB-446A-B808-474E00AB3FAE}" type="sibTrans" cxnId="{E27C2066-62B5-4C11-A33D-BE107A21ACA5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pl-PL"/>
        </a:p>
      </dgm:t>
    </dgm:pt>
    <dgm:pt modelId="{C97E8380-2B8E-4351-8AD0-7082648175F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pl-PL" sz="2000" b="1" dirty="0" smtClean="0">
              <a:solidFill>
                <a:schemeClr val="tx1"/>
              </a:solidFill>
            </a:rPr>
            <a:t>Polska ma potencjał na zarejestrowanie miliona potencjalnych dawców  </a:t>
          </a:r>
          <a:endParaRPr lang="pl-PL" sz="2000" b="1" dirty="0">
            <a:solidFill>
              <a:schemeClr val="tx1"/>
            </a:solidFill>
          </a:endParaRPr>
        </a:p>
      </dgm:t>
    </dgm:pt>
    <dgm:pt modelId="{FBEF96AA-987F-4E89-A1CA-69587F5B4179}" type="parTrans" cxnId="{D8D842D5-3AEF-4A7F-A8CF-68456A5A76DE}">
      <dgm:prSet/>
      <dgm:spPr/>
      <dgm:t>
        <a:bodyPr/>
        <a:lstStyle/>
        <a:p>
          <a:pPr algn="ctr"/>
          <a:endParaRPr lang="pl-PL"/>
        </a:p>
      </dgm:t>
    </dgm:pt>
    <dgm:pt modelId="{1A8C108C-F9A3-44B8-9893-E630F6048F5B}" type="sibTrans" cxnId="{D8D842D5-3AEF-4A7F-A8CF-68456A5A76DE}">
      <dgm:prSet/>
      <dgm:spPr/>
      <dgm:t>
        <a:bodyPr/>
        <a:lstStyle/>
        <a:p>
          <a:pPr algn="ctr"/>
          <a:endParaRPr lang="pl-PL"/>
        </a:p>
      </dgm:t>
    </dgm:pt>
    <dgm:pt modelId="{62B18913-AD7E-4C6B-8FF0-44F6144D4168}" type="pres">
      <dgm:prSet presAssocID="{E4B8F4C7-7E71-4D84-8D39-B8F073555865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599D37C-A2A8-436F-97E8-04DD2DC65E6E}" type="pres">
      <dgm:prSet presAssocID="{F19A4B36-E92D-44E7-B5E4-DD1C3757B5E1}" presName="node" presStyleLbl="node1" presStyleIdx="0" presStyleCnt="3" custScaleX="165130" custScaleY="85927" custLinFactNeighborX="-611" custLinFactNeighborY="-181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168AEC-A880-4B8D-BC89-5FB59ECBA764}" type="pres">
      <dgm:prSet presAssocID="{8E66ECB7-7872-4DF5-9DE1-E9E40A0BD846}" presName="sibTrans" presStyleLbl="sibTrans2D1" presStyleIdx="0" presStyleCnt="2"/>
      <dgm:spPr/>
      <dgm:t>
        <a:bodyPr/>
        <a:lstStyle/>
        <a:p>
          <a:endParaRPr lang="pl-PL"/>
        </a:p>
      </dgm:t>
    </dgm:pt>
    <dgm:pt modelId="{B856754F-51CC-47F8-A7AC-497C3173D3C9}" type="pres">
      <dgm:prSet presAssocID="{8E66ECB7-7872-4DF5-9DE1-E9E40A0BD846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3AD21270-4440-4C1C-B6FF-93A52175AB96}" type="pres">
      <dgm:prSet presAssocID="{0CF614F4-C67F-46AE-B26F-58792955B3D5}" presName="node" presStyleLbl="node1" presStyleIdx="1" presStyleCnt="3" custScaleX="168246" custScaleY="7594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95D684-2DEC-4A46-90E8-32BD956C9637}" type="pres">
      <dgm:prSet presAssocID="{3BD3A814-66EB-446A-B808-474E00AB3FAE}" presName="sibTrans" presStyleLbl="sibTrans2D1" presStyleIdx="1" presStyleCnt="2"/>
      <dgm:spPr/>
      <dgm:t>
        <a:bodyPr/>
        <a:lstStyle/>
        <a:p>
          <a:endParaRPr lang="pl-PL"/>
        </a:p>
      </dgm:t>
    </dgm:pt>
    <dgm:pt modelId="{6094AADE-D96B-4B87-8AF1-FA21AB606D7B}" type="pres">
      <dgm:prSet presAssocID="{3BD3A814-66EB-446A-B808-474E00AB3FAE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39666316-48DB-4ADD-9C72-2589FF2C6B75}" type="pres">
      <dgm:prSet presAssocID="{C97E8380-2B8E-4351-8AD0-7082648175F3}" presName="node" presStyleLbl="node1" presStyleIdx="2" presStyleCnt="3" custScaleX="166720" custScaleY="7748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E8A4517-6D3C-46B2-936B-340DD80FCE0B}" type="presOf" srcId="{0CF614F4-C67F-46AE-B26F-58792955B3D5}" destId="{3AD21270-4440-4C1C-B6FF-93A52175AB96}" srcOrd="0" destOrd="0" presId="urn:microsoft.com/office/officeart/2005/8/layout/process2"/>
    <dgm:cxn modelId="{19781B1C-6E75-433E-A2D2-F1AEEBCEEC06}" type="presOf" srcId="{F19A4B36-E92D-44E7-B5E4-DD1C3757B5E1}" destId="{1599D37C-A2A8-436F-97E8-04DD2DC65E6E}" srcOrd="0" destOrd="0" presId="urn:microsoft.com/office/officeart/2005/8/layout/process2"/>
    <dgm:cxn modelId="{48BA787A-A41A-495C-99E8-63F00855EA38}" type="presOf" srcId="{8E66ECB7-7872-4DF5-9DE1-E9E40A0BD846}" destId="{7A168AEC-A880-4B8D-BC89-5FB59ECBA764}" srcOrd="0" destOrd="0" presId="urn:microsoft.com/office/officeart/2005/8/layout/process2"/>
    <dgm:cxn modelId="{AAA19002-AE33-425B-B64F-12C6B67C2925}" type="presOf" srcId="{C97E8380-2B8E-4351-8AD0-7082648175F3}" destId="{39666316-48DB-4ADD-9C72-2589FF2C6B75}" srcOrd="0" destOrd="0" presId="urn:microsoft.com/office/officeart/2005/8/layout/process2"/>
    <dgm:cxn modelId="{E27C2066-62B5-4C11-A33D-BE107A21ACA5}" srcId="{E4B8F4C7-7E71-4D84-8D39-B8F073555865}" destId="{0CF614F4-C67F-46AE-B26F-58792955B3D5}" srcOrd="1" destOrd="0" parTransId="{037B3295-CA82-4C95-AA51-5EE6E6ECF93D}" sibTransId="{3BD3A814-66EB-446A-B808-474E00AB3FAE}"/>
    <dgm:cxn modelId="{269A6F8D-7FB5-4CCA-90B9-9DAA1E5107CB}" type="presOf" srcId="{3BD3A814-66EB-446A-B808-474E00AB3FAE}" destId="{2B95D684-2DEC-4A46-90E8-32BD956C9637}" srcOrd="0" destOrd="0" presId="urn:microsoft.com/office/officeart/2005/8/layout/process2"/>
    <dgm:cxn modelId="{50187E8A-5053-4798-B375-5973D678136E}" type="presOf" srcId="{3BD3A814-66EB-446A-B808-474E00AB3FAE}" destId="{6094AADE-D96B-4B87-8AF1-FA21AB606D7B}" srcOrd="1" destOrd="0" presId="urn:microsoft.com/office/officeart/2005/8/layout/process2"/>
    <dgm:cxn modelId="{CE5E627C-6B7C-4DF6-BF03-B1DB7A3B9729}" srcId="{E4B8F4C7-7E71-4D84-8D39-B8F073555865}" destId="{F19A4B36-E92D-44E7-B5E4-DD1C3757B5E1}" srcOrd="0" destOrd="0" parTransId="{ABA14D91-CA18-4540-96DD-5A35A4C3236F}" sibTransId="{8E66ECB7-7872-4DF5-9DE1-E9E40A0BD846}"/>
    <dgm:cxn modelId="{BBF5FE79-5D10-4FDD-9692-993647A46E38}" type="presOf" srcId="{8E66ECB7-7872-4DF5-9DE1-E9E40A0BD846}" destId="{B856754F-51CC-47F8-A7AC-497C3173D3C9}" srcOrd="1" destOrd="0" presId="urn:microsoft.com/office/officeart/2005/8/layout/process2"/>
    <dgm:cxn modelId="{E3ECC607-4021-4272-88A5-D51BED59D304}" type="presOf" srcId="{E4B8F4C7-7E71-4D84-8D39-B8F073555865}" destId="{62B18913-AD7E-4C6B-8FF0-44F6144D4168}" srcOrd="0" destOrd="0" presId="urn:microsoft.com/office/officeart/2005/8/layout/process2"/>
    <dgm:cxn modelId="{D8D842D5-3AEF-4A7F-A8CF-68456A5A76DE}" srcId="{E4B8F4C7-7E71-4D84-8D39-B8F073555865}" destId="{C97E8380-2B8E-4351-8AD0-7082648175F3}" srcOrd="2" destOrd="0" parTransId="{FBEF96AA-987F-4E89-A1CA-69587F5B4179}" sibTransId="{1A8C108C-F9A3-44B8-9893-E630F6048F5B}"/>
    <dgm:cxn modelId="{D45A1FC3-EE03-4292-97FC-AABFB9DA1412}" type="presParOf" srcId="{62B18913-AD7E-4C6B-8FF0-44F6144D4168}" destId="{1599D37C-A2A8-436F-97E8-04DD2DC65E6E}" srcOrd="0" destOrd="0" presId="urn:microsoft.com/office/officeart/2005/8/layout/process2"/>
    <dgm:cxn modelId="{E14E32A9-22A5-4E89-A9FE-255BDB361820}" type="presParOf" srcId="{62B18913-AD7E-4C6B-8FF0-44F6144D4168}" destId="{7A168AEC-A880-4B8D-BC89-5FB59ECBA764}" srcOrd="1" destOrd="0" presId="urn:microsoft.com/office/officeart/2005/8/layout/process2"/>
    <dgm:cxn modelId="{367D0151-8B10-4737-B044-122463271734}" type="presParOf" srcId="{7A168AEC-A880-4B8D-BC89-5FB59ECBA764}" destId="{B856754F-51CC-47F8-A7AC-497C3173D3C9}" srcOrd="0" destOrd="0" presId="urn:microsoft.com/office/officeart/2005/8/layout/process2"/>
    <dgm:cxn modelId="{F255ACFA-87B7-4CDB-951E-6ACAFD6933E1}" type="presParOf" srcId="{62B18913-AD7E-4C6B-8FF0-44F6144D4168}" destId="{3AD21270-4440-4C1C-B6FF-93A52175AB96}" srcOrd="2" destOrd="0" presId="urn:microsoft.com/office/officeart/2005/8/layout/process2"/>
    <dgm:cxn modelId="{EDCBE7F8-5AE7-4478-9961-D824F374AC78}" type="presParOf" srcId="{62B18913-AD7E-4C6B-8FF0-44F6144D4168}" destId="{2B95D684-2DEC-4A46-90E8-32BD956C9637}" srcOrd="3" destOrd="0" presId="urn:microsoft.com/office/officeart/2005/8/layout/process2"/>
    <dgm:cxn modelId="{635612CC-9089-4B74-8815-1904669BFA3B}" type="presParOf" srcId="{2B95D684-2DEC-4A46-90E8-32BD956C9637}" destId="{6094AADE-D96B-4B87-8AF1-FA21AB606D7B}" srcOrd="0" destOrd="0" presId="urn:microsoft.com/office/officeart/2005/8/layout/process2"/>
    <dgm:cxn modelId="{92400AE0-FC77-404C-B9CE-2F2EB475DF96}" type="presParOf" srcId="{62B18913-AD7E-4C6B-8FF0-44F6144D4168}" destId="{39666316-48DB-4ADD-9C72-2589FF2C6B7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99D37C-A2A8-436F-97E8-04DD2DC65E6E}">
      <dsp:nvSpPr>
        <dsp:cNvPr id="0" name=""/>
        <dsp:cNvSpPr/>
      </dsp:nvSpPr>
      <dsp:spPr>
        <a:xfrm>
          <a:off x="0" y="0"/>
          <a:ext cx="4824535" cy="129386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Ponad 930 tysięcy zarejestrowanych potencjalnych dawców we wszystkich polskich bazach*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0"/>
        <a:ext cx="4824535" cy="1293861"/>
      </dsp:txXfrm>
    </dsp:sp>
    <dsp:sp modelId="{7A168AEC-A880-4B8D-BC89-5FB59ECBA764}">
      <dsp:nvSpPr>
        <dsp:cNvPr id="0" name=""/>
        <dsp:cNvSpPr/>
      </dsp:nvSpPr>
      <dsp:spPr>
        <a:xfrm rot="5400000">
          <a:off x="2128216" y="1333798"/>
          <a:ext cx="568102" cy="6775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000" kern="1200"/>
        </a:p>
      </dsp:txBody>
      <dsp:txXfrm rot="5400000">
        <a:off x="2128216" y="1333798"/>
        <a:ext cx="568102" cy="677595"/>
      </dsp:txXfrm>
    </dsp:sp>
    <dsp:sp modelId="{3AD21270-4440-4C1C-B6FF-93A52175AB96}">
      <dsp:nvSpPr>
        <dsp:cNvPr id="0" name=""/>
        <dsp:cNvSpPr/>
      </dsp:nvSpPr>
      <dsp:spPr>
        <a:xfrm>
          <a:off x="-45519" y="2051331"/>
          <a:ext cx="4915573" cy="114358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823 tys. to dawcy zarejestrowani </a:t>
          </a:r>
          <a:br>
            <a:rPr lang="pl-PL" sz="2000" b="1" kern="1200" dirty="0" smtClean="0">
              <a:solidFill>
                <a:schemeClr val="tx1"/>
              </a:solidFill>
            </a:rPr>
          </a:br>
          <a:r>
            <a:rPr lang="pl-PL" sz="2000" b="1" kern="1200" dirty="0" smtClean="0">
              <a:solidFill>
                <a:schemeClr val="tx1"/>
              </a:solidFill>
            </a:rPr>
            <a:t>w Fundacji DKMS Polska w ciągu </a:t>
          </a:r>
          <a:br>
            <a:rPr lang="pl-PL" sz="2000" b="1" kern="1200" dirty="0" smtClean="0">
              <a:solidFill>
                <a:schemeClr val="tx1"/>
              </a:solidFill>
            </a:rPr>
          </a:br>
          <a:r>
            <a:rPr lang="pl-PL" sz="2000" b="1" kern="1200" dirty="0" smtClean="0">
              <a:solidFill>
                <a:schemeClr val="tx1"/>
              </a:solidFill>
            </a:rPr>
            <a:t>6 lat*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-45519" y="2051331"/>
        <a:ext cx="4915573" cy="1143585"/>
      </dsp:txXfrm>
    </dsp:sp>
    <dsp:sp modelId="{2B95D684-2DEC-4A46-90E8-32BD956C9637}">
      <dsp:nvSpPr>
        <dsp:cNvPr id="0" name=""/>
        <dsp:cNvSpPr/>
      </dsp:nvSpPr>
      <dsp:spPr>
        <a:xfrm rot="5400000">
          <a:off x="2129935" y="3232561"/>
          <a:ext cx="564663" cy="677595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000" kern="1200"/>
        </a:p>
      </dsp:txBody>
      <dsp:txXfrm rot="5400000">
        <a:off x="2129935" y="3232561"/>
        <a:ext cx="564663" cy="677595"/>
      </dsp:txXfrm>
    </dsp:sp>
    <dsp:sp modelId="{39666316-48DB-4ADD-9C72-2589FF2C6B75}">
      <dsp:nvSpPr>
        <dsp:cNvPr id="0" name=""/>
        <dsp:cNvSpPr/>
      </dsp:nvSpPr>
      <dsp:spPr>
        <a:xfrm>
          <a:off x="-23227" y="3947801"/>
          <a:ext cx="4870989" cy="116672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Polska ma potencjał na zarejestrowanie miliona potencjalnych dawców  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-23227" y="3947801"/>
        <a:ext cx="4870989" cy="1166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de-DE" dirty="0">
              <a:latin typeface="Arial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34828DE1-0E11-B64D-A41F-7A43EB8E707E}" type="datetimeFigureOut">
              <a:rPr lang="de-DE" smtClean="0">
                <a:latin typeface="Arial"/>
              </a:rPr>
              <a:pPr/>
              <a:t>29.01.2016</a:t>
            </a:fld>
            <a:endParaRPr lang="de-DE" dirty="0">
              <a:latin typeface="Arial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30092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de-DE" dirty="0">
              <a:latin typeface="Arial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6" y="9430092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0393E023-15B4-6147-84B2-73786978E116}" type="slidenum">
              <a:rPr lang="de-DE" smtClean="0">
                <a:latin typeface="Arial"/>
              </a:rPr>
              <a:pPr/>
              <a:t>‹#›</a:t>
            </a:fld>
            <a:endParaRPr lang="de-DE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60258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>
                <a:latin typeface="Arial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>
                <a:latin typeface="Arial"/>
              </a:defRPr>
            </a:lvl1pPr>
          </a:lstStyle>
          <a:p>
            <a:fld id="{6C2630E4-910F-A74D-AC68-2AD61283E0F8}" type="datetimeFigureOut">
              <a:rPr lang="de-DE" smtClean="0"/>
              <a:pPr/>
              <a:t>29.01.2016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6125"/>
            <a:ext cx="49371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>
                <a:latin typeface="Arial"/>
              </a:defRPr>
            </a:lvl1pPr>
          </a:lstStyle>
          <a:p>
            <a:fld id="{564B82E6-225B-0844-8C39-6E0930CD9BA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9330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02920" rtl="0" eaLnBrk="1" latinLnBrk="0" hangingPunct="1">
      <a:defRPr sz="1400" kern="1200">
        <a:solidFill>
          <a:schemeClr val="tx1"/>
        </a:solidFill>
        <a:latin typeface="Arial"/>
        <a:ea typeface="+mn-ea"/>
        <a:cs typeface="+mn-cs"/>
      </a:defRPr>
    </a:lvl1pPr>
    <a:lvl2pPr marL="176213" indent="-176213" algn="l" defTabSz="502920" rtl="0" eaLnBrk="1" latinLnBrk="0" hangingPunct="1">
      <a:buFont typeface="Arial" panose="020B0604020202020204" pitchFamily="34" charset="0"/>
      <a:buChar char="•"/>
      <a:defRPr sz="1400" kern="1200">
        <a:solidFill>
          <a:schemeClr val="tx1"/>
        </a:solidFill>
        <a:latin typeface="Arial"/>
        <a:ea typeface="+mn-ea"/>
        <a:cs typeface="+mn-cs"/>
      </a:defRPr>
    </a:lvl2pPr>
    <a:lvl3pPr marL="360363" indent="-184150" algn="l" defTabSz="502920" rtl="0" eaLnBrk="1" latinLnBrk="0" hangingPunct="1">
      <a:buFont typeface="Arial" panose="020B0604020202020204" pitchFamily="34" charset="0"/>
      <a:buChar char="•"/>
      <a:defRPr sz="1400" kern="1200">
        <a:solidFill>
          <a:schemeClr val="tx1"/>
        </a:solidFill>
        <a:latin typeface="Arial"/>
        <a:ea typeface="+mn-ea"/>
        <a:cs typeface="+mn-cs"/>
      </a:defRPr>
    </a:lvl3pPr>
    <a:lvl4pPr marL="536575" indent="-195263" algn="l" defTabSz="502920" rtl="0" eaLnBrk="1" latinLnBrk="0" hangingPunct="1">
      <a:buFont typeface="Arial" panose="020B0604020202020204" pitchFamily="34" charset="0"/>
      <a:buChar char="•"/>
      <a:defRPr sz="1400" kern="1200">
        <a:solidFill>
          <a:schemeClr val="tx1"/>
        </a:solidFill>
        <a:latin typeface="Arial"/>
        <a:ea typeface="+mn-ea"/>
        <a:cs typeface="+mn-cs"/>
      </a:defRPr>
    </a:lvl4pPr>
    <a:lvl5pPr marL="720725" indent="-203200" algn="l" defTabSz="502920" rtl="0" eaLnBrk="1" latinLnBrk="0" hangingPunct="1">
      <a:buFont typeface="Arial" panose="020B0604020202020204" pitchFamily="34" charset="0"/>
      <a:buChar char="•"/>
      <a:defRPr sz="1400" kern="1200">
        <a:solidFill>
          <a:schemeClr val="tx1"/>
        </a:solidFill>
        <a:latin typeface="Arial"/>
        <a:ea typeface="+mn-ea"/>
        <a:cs typeface="+mn-cs"/>
      </a:defRPr>
    </a:lvl5pPr>
    <a:lvl6pPr marL="2514600" algn="l" defTabSz="50292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17520" algn="l" defTabSz="50292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0440" algn="l" defTabSz="50292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23360" algn="l" defTabSz="50292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613522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000661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816499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7984442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024552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Schlusschart, Alternative 3.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21410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0437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833903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31720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912808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104001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016703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591115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82E6-225B-0844-8C39-6E0930CD9BAA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95489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_Vor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5198" y="2214748"/>
            <a:ext cx="8892989" cy="3186857"/>
          </a:xfrm>
        </p:spPr>
        <p:txBody>
          <a:bodyPr anchor="t" anchorCtr="0"/>
          <a:lstStyle>
            <a:lvl1pPr>
              <a:defRPr sz="4800" b="0" i="1" spc="-15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9" name="Rechteck 8"/>
          <p:cNvSpPr/>
          <p:nvPr userDrawn="1"/>
        </p:nvSpPr>
        <p:spPr>
          <a:xfrm>
            <a:off x="8692083" y="6866339"/>
            <a:ext cx="5019675" cy="252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1200" noProof="0" dirty="0" smtClean="0"/>
              <a:t>www.dkms.pl</a:t>
            </a:r>
            <a:endParaRPr lang="en-GB" sz="1200" noProof="0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0885" y="5113573"/>
            <a:ext cx="3388442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4049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abellen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ellenplatzhalter 3"/>
          <p:cNvSpPr>
            <a:spLocks noGrp="1"/>
          </p:cNvSpPr>
          <p:nvPr>
            <p:ph type="tbl" sz="quarter" idx="13"/>
          </p:nvPr>
        </p:nvSpPr>
        <p:spPr>
          <a:xfrm>
            <a:off x="411163" y="2233612"/>
            <a:ext cx="9217025" cy="3960081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table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0400" y="385200"/>
            <a:ext cx="9217788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411163" y="6409717"/>
            <a:ext cx="9217025" cy="214282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180000" indent="-180000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latin typeface="Arial"/>
              </a:defRPr>
            </a:lvl2pPr>
            <a:lvl3pPr marL="355600" indent="-179388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a_Tabellen-/Text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0400" y="385199"/>
            <a:ext cx="9217788" cy="288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5091113" y="2161245"/>
            <a:ext cx="4537075" cy="4393713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spcAft>
                <a:spcPts val="600"/>
              </a:spcAft>
              <a:defRPr sz="2400">
                <a:latin typeface="Arial"/>
              </a:defRPr>
            </a:lvl1pPr>
            <a:lvl2pPr marL="266700" indent="-2667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Arial"/>
              </a:defRPr>
            </a:lvl2pPr>
            <a:lvl3pPr marL="542925" indent="-277813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447675" indent="-447675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11163" y="6409717"/>
            <a:ext cx="4537075" cy="214282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8" name="Tabellenplatzhalter 3"/>
          <p:cNvSpPr>
            <a:spLocks noGrp="1"/>
          </p:cNvSpPr>
          <p:nvPr>
            <p:ph type="tbl" sz="quarter" idx="13"/>
          </p:nvPr>
        </p:nvSpPr>
        <p:spPr>
          <a:xfrm>
            <a:off x="411163" y="2233612"/>
            <a:ext cx="4537075" cy="3960081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table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13369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gramm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0400" y="385199"/>
            <a:ext cx="9217788" cy="288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 b="1"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 b="1"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 b="1"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11163" y="2233613"/>
            <a:ext cx="9217025" cy="3960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latin typeface="Arial"/>
              </a:defRPr>
            </a:lvl1pPr>
          </a:lstStyle>
          <a:p>
            <a:r>
              <a:rPr lang="en-US" smtClean="0"/>
              <a:t>Click icon to add chart</a:t>
            </a:r>
            <a:endParaRPr lang="de-DE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411163" y="6409716"/>
            <a:ext cx="9217025" cy="214283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180000" indent="-180000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latin typeface="Arial"/>
              </a:defRPr>
            </a:lvl2pPr>
            <a:lvl3pPr marL="355600" indent="-179388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177102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agramm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0400" y="385199"/>
            <a:ext cx="9217788" cy="288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11163" y="2233613"/>
            <a:ext cx="9217025" cy="2791806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latin typeface="Arial"/>
              </a:defRPr>
            </a:lvl1pPr>
          </a:lstStyle>
          <a:p>
            <a:r>
              <a:rPr lang="en-US" smtClean="0"/>
              <a:t>Click icon to add chart</a:t>
            </a:r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11163" y="5101270"/>
            <a:ext cx="9217025" cy="22832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411163" y="5552115"/>
            <a:ext cx="9217025" cy="1037598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spcAft>
                <a:spcPts val="600"/>
              </a:spcAft>
              <a:defRPr sz="2400">
                <a:latin typeface="Arial"/>
              </a:defRPr>
            </a:lvl1pPr>
            <a:lvl2pPr marL="266700" indent="-2667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2pPr>
            <a:lvl3pPr marL="542925" indent="-276225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447675" indent="-447675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308144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agramm-/Text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0400" y="385200"/>
            <a:ext cx="9217788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11163" y="2233613"/>
            <a:ext cx="5976663" cy="3960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latin typeface="Arial"/>
              </a:defRPr>
            </a:lvl1pPr>
          </a:lstStyle>
          <a:p>
            <a:r>
              <a:rPr lang="en-US" smtClean="0"/>
              <a:t>Click icon to add chart</a:t>
            </a:r>
            <a:endParaRPr lang="de-DE" dirty="0"/>
          </a:p>
        </p:txBody>
      </p:sp>
      <p:sp>
        <p:nvSpPr>
          <p:cNvPr id="12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6480000" y="2196000"/>
            <a:ext cx="3148188" cy="4393713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spcAft>
                <a:spcPts val="1200"/>
              </a:spcAft>
              <a:defRPr sz="2400">
                <a:latin typeface="Arial"/>
              </a:defRPr>
            </a:lvl1pPr>
            <a:lvl2pPr marL="266700" indent="-266700"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Arial"/>
              </a:defRPr>
            </a:lvl2pPr>
            <a:lvl3pPr marL="542925" indent="-277813"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447675" indent="-447675"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411164" y="6409716"/>
            <a:ext cx="5976664" cy="214283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180000" indent="-180000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latin typeface="Arial"/>
              </a:defRPr>
            </a:lvl2pPr>
            <a:lvl3pPr marL="355600" indent="-179388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849591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el / leer / Infotext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0400" y="385199"/>
            <a:ext cx="9217788" cy="288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411163" y="6409717"/>
            <a:ext cx="9217025" cy="214282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180000" indent="-180000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latin typeface="Arial"/>
              </a:defRPr>
            </a:lvl2pPr>
            <a:lvl3pPr marL="355600" indent="-179388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364788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alle Inhalte / Med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2"/>
          <p:cNvSpPr>
            <a:spLocks noGrp="1"/>
          </p:cNvSpPr>
          <p:nvPr>
            <p:ph sz="quarter" idx="16"/>
          </p:nvPr>
        </p:nvSpPr>
        <p:spPr>
          <a:xfrm>
            <a:off x="411163" y="397048"/>
            <a:ext cx="9217025" cy="59402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 marL="0">
              <a:spcAft>
                <a:spcPts val="0"/>
              </a:spcAft>
              <a:buFontTx/>
              <a:buNone/>
              <a:defRPr/>
            </a:lvl1pPr>
            <a:lvl2pPr marL="0">
              <a:spcAft>
                <a:spcPts val="0"/>
              </a:spcAft>
              <a:buFontTx/>
              <a:buNone/>
              <a:defRPr/>
            </a:lvl2pPr>
            <a:lvl3pPr marL="0" indent="0">
              <a:spcAft>
                <a:spcPts val="0"/>
              </a:spcAft>
              <a:buFontTx/>
              <a:buNone/>
              <a:defRPr/>
            </a:lvl3pPr>
            <a:lvl4pPr marL="0" indent="0">
              <a:spcAft>
                <a:spcPts val="0"/>
              </a:spcAft>
              <a:buFontTx/>
              <a:buNone/>
              <a:defRPr/>
            </a:lvl4pPr>
            <a:lvl5pPr marL="0" indent="0">
              <a:spcAft>
                <a:spcPts val="0"/>
              </a:spcAft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411163" y="6409716"/>
            <a:ext cx="9217025" cy="214283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180000" indent="-180000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latin typeface="Arial"/>
              </a:defRPr>
            </a:lvl2pPr>
            <a:lvl3pPr marL="355600" indent="-179388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366613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a_Schluss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f der gleichen Seite des Rechtecks liegende Ecken abrunden 12"/>
          <p:cNvSpPr/>
          <p:nvPr userDrawn="1"/>
        </p:nvSpPr>
        <p:spPr>
          <a:xfrm rot="5400000">
            <a:off x="908381" y="33493"/>
            <a:ext cx="1997999" cy="3814763"/>
          </a:xfrm>
          <a:prstGeom prst="round2SameRect">
            <a:avLst>
              <a:gd name="adj1" fmla="val 6935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1163" y="1352203"/>
            <a:ext cx="3276364" cy="1493118"/>
          </a:xfrm>
        </p:spPr>
        <p:txBody>
          <a:bodyPr anchor="t" anchorCtr="0"/>
          <a:lstStyle>
            <a:lvl1pPr>
              <a:lnSpc>
                <a:spcPct val="105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411163" y="3313373"/>
            <a:ext cx="5019675" cy="198054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GB" sz="1100" b="1" noProof="0" dirty="0" smtClean="0">
                <a:solidFill>
                  <a:schemeClr val="tx1"/>
                </a:solidFill>
              </a:rPr>
              <a:t>F</a:t>
            </a:r>
            <a:r>
              <a:rPr lang="pl-PL" sz="1100" b="1" noProof="0" dirty="0" err="1" smtClean="0">
                <a:solidFill>
                  <a:schemeClr val="tx1"/>
                </a:solidFill>
              </a:rPr>
              <a:t>undacja</a:t>
            </a:r>
            <a:r>
              <a:rPr lang="en-GB" sz="1100" b="1" noProof="0" dirty="0" smtClean="0">
                <a:solidFill>
                  <a:srgbClr val="E2001A"/>
                </a:solidFill>
              </a:rPr>
              <a:t> DKMS </a:t>
            </a:r>
            <a:endParaRPr lang="pl-PL" sz="1100" b="1" noProof="0" dirty="0" smtClean="0">
              <a:solidFill>
                <a:srgbClr val="E2001A"/>
              </a:solidFill>
            </a:endParaRPr>
          </a:p>
          <a:p>
            <a:pPr>
              <a:lnSpc>
                <a:spcPct val="130000"/>
              </a:lnSpc>
            </a:pPr>
            <a:r>
              <a:rPr lang="pl-PL" sz="1100" b="1" noProof="0" dirty="0" smtClean="0">
                <a:solidFill>
                  <a:schemeClr val="tx1"/>
                </a:solidFill>
              </a:rPr>
              <a:t>Baza</a:t>
            </a:r>
            <a:r>
              <a:rPr lang="pl-PL" sz="1100" b="1" baseline="0" noProof="0" dirty="0" smtClean="0">
                <a:solidFill>
                  <a:schemeClr val="tx1"/>
                </a:solidFill>
              </a:rPr>
              <a:t> Dawców Komórek Macierzystych Polska</a:t>
            </a:r>
          </a:p>
          <a:p>
            <a:pPr>
              <a:lnSpc>
                <a:spcPct val="130000"/>
              </a:lnSpc>
            </a:pPr>
            <a:r>
              <a:rPr lang="en-GB" sz="1100" baseline="0" noProof="0" dirty="0" err="1" smtClean="0">
                <a:solidFill>
                  <a:prstClr val="black"/>
                </a:solidFill>
              </a:rPr>
              <a:t>ul</a:t>
            </a:r>
            <a:r>
              <a:rPr lang="en-GB" sz="1100" baseline="0" noProof="0" dirty="0" smtClean="0">
                <a:solidFill>
                  <a:prstClr val="black"/>
                </a:solidFill>
              </a:rPr>
              <a:t>. </a:t>
            </a:r>
            <a:r>
              <a:rPr lang="en-GB" sz="1100" baseline="0" noProof="0" dirty="0" err="1" smtClean="0">
                <a:solidFill>
                  <a:prstClr val="black"/>
                </a:solidFill>
              </a:rPr>
              <a:t>Altowa</a:t>
            </a:r>
            <a:r>
              <a:rPr lang="en-GB" sz="1100" baseline="0" noProof="0" dirty="0" smtClean="0">
                <a:solidFill>
                  <a:prstClr val="black"/>
                </a:solidFill>
              </a:rPr>
              <a:t> 6 lok.9</a:t>
            </a:r>
            <a:r>
              <a:rPr lang="en-GB" sz="1100" noProof="0" dirty="0" smtClean="0">
                <a:solidFill>
                  <a:prstClr val="black"/>
                </a:solidFill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en-GB" sz="1100" noProof="0" dirty="0" smtClean="0">
                <a:solidFill>
                  <a:prstClr val="black"/>
                </a:solidFill>
              </a:rPr>
              <a:t>02-386 Warszawa </a:t>
            </a:r>
          </a:p>
          <a:p>
            <a:pPr>
              <a:lnSpc>
                <a:spcPct val="130000"/>
              </a:lnSpc>
            </a:pPr>
            <a:r>
              <a:rPr lang="en-GB" sz="1100" baseline="0" noProof="0" dirty="0" smtClean="0">
                <a:solidFill>
                  <a:prstClr val="black"/>
                </a:solidFill>
              </a:rPr>
              <a:t>T 22 882 94 00  F 22 882 94 02</a:t>
            </a:r>
            <a:r>
              <a:rPr lang="en-GB" sz="1100" noProof="0" dirty="0" smtClean="0">
                <a:solidFill>
                  <a:prstClr val="black"/>
                </a:solidFill>
              </a:rPr>
              <a:t/>
            </a:r>
            <a:br>
              <a:rPr lang="en-GB" sz="1100" noProof="0" dirty="0" smtClean="0">
                <a:solidFill>
                  <a:prstClr val="black"/>
                </a:solidFill>
              </a:rPr>
            </a:br>
            <a:r>
              <a:rPr lang="en-GB" sz="1100" noProof="0" dirty="0" smtClean="0">
                <a:solidFill>
                  <a:prstClr val="black"/>
                </a:solidFill>
              </a:rPr>
              <a:t>kontakt@dkms.pl</a:t>
            </a:r>
          </a:p>
          <a:p>
            <a:pPr>
              <a:lnSpc>
                <a:spcPct val="130000"/>
              </a:lnSpc>
            </a:pPr>
            <a:endParaRPr lang="en-GB" sz="1100" noProof="0" dirty="0" smtClean="0"/>
          </a:p>
          <a:p>
            <a:pPr>
              <a:lnSpc>
                <a:spcPct val="130000"/>
              </a:lnSpc>
            </a:pPr>
            <a:r>
              <a:rPr lang="en-GB" sz="1100" noProof="0" dirty="0" smtClean="0"/>
              <a:t>www.dkms.pl   </a:t>
            </a:r>
          </a:p>
          <a:p>
            <a:pPr>
              <a:lnSpc>
                <a:spcPct val="130000"/>
              </a:lnSpc>
            </a:pPr>
            <a:r>
              <a:rPr lang="en-GB" sz="1100" noProof="0" dirty="0" smtClean="0"/>
              <a:t>© DKMS 2014</a:t>
            </a:r>
            <a:endParaRPr lang="en-GB" sz="1100" noProof="0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9855" y="5113573"/>
            <a:ext cx="3388442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9502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b_Schluss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411163" y="4321163"/>
            <a:ext cx="5019675" cy="198054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GB" sz="1100" b="1" noProof="0" dirty="0" smtClean="0">
                <a:solidFill>
                  <a:schemeClr val="tx1"/>
                </a:solidFill>
              </a:rPr>
              <a:t>F</a:t>
            </a:r>
            <a:r>
              <a:rPr lang="pl-PL" sz="1100" b="1" noProof="0" dirty="0" err="1" smtClean="0">
                <a:solidFill>
                  <a:schemeClr val="tx1"/>
                </a:solidFill>
              </a:rPr>
              <a:t>undacja</a:t>
            </a:r>
            <a:r>
              <a:rPr lang="en-GB" sz="1100" b="1" noProof="0" dirty="0" smtClean="0">
                <a:solidFill>
                  <a:srgbClr val="E2001A"/>
                </a:solidFill>
              </a:rPr>
              <a:t> DKMS </a:t>
            </a:r>
            <a:endParaRPr lang="pl-PL" sz="1100" b="1" noProof="0" dirty="0" smtClean="0">
              <a:solidFill>
                <a:srgbClr val="E2001A"/>
              </a:solidFill>
            </a:endParaRPr>
          </a:p>
          <a:p>
            <a:pPr>
              <a:lnSpc>
                <a:spcPct val="130000"/>
              </a:lnSpc>
            </a:pPr>
            <a:r>
              <a:rPr lang="pl-PL" sz="1100" b="1" noProof="0" dirty="0" smtClean="0">
                <a:solidFill>
                  <a:schemeClr val="tx1"/>
                </a:solidFill>
              </a:rPr>
              <a:t>Baza</a:t>
            </a:r>
            <a:r>
              <a:rPr lang="pl-PL" sz="1100" b="1" baseline="0" noProof="0" dirty="0" smtClean="0">
                <a:solidFill>
                  <a:schemeClr val="tx1"/>
                </a:solidFill>
              </a:rPr>
              <a:t> Dawców Komórek Macierzystych Polska</a:t>
            </a:r>
          </a:p>
          <a:p>
            <a:pPr>
              <a:lnSpc>
                <a:spcPct val="130000"/>
              </a:lnSpc>
            </a:pPr>
            <a:r>
              <a:rPr lang="en-GB" sz="1100" baseline="0" noProof="0" dirty="0" err="1" smtClean="0">
                <a:solidFill>
                  <a:prstClr val="black"/>
                </a:solidFill>
              </a:rPr>
              <a:t>ul</a:t>
            </a:r>
            <a:r>
              <a:rPr lang="en-GB" sz="1100" baseline="0" noProof="0" dirty="0" smtClean="0">
                <a:solidFill>
                  <a:prstClr val="black"/>
                </a:solidFill>
              </a:rPr>
              <a:t>. </a:t>
            </a:r>
            <a:r>
              <a:rPr lang="en-GB" sz="1100" baseline="0" noProof="0" dirty="0" err="1" smtClean="0">
                <a:solidFill>
                  <a:prstClr val="black"/>
                </a:solidFill>
              </a:rPr>
              <a:t>Altowa</a:t>
            </a:r>
            <a:r>
              <a:rPr lang="en-GB" sz="1100" baseline="0" noProof="0" dirty="0" smtClean="0">
                <a:solidFill>
                  <a:prstClr val="black"/>
                </a:solidFill>
              </a:rPr>
              <a:t> 6 lok.9</a:t>
            </a:r>
            <a:r>
              <a:rPr lang="en-GB" sz="1100" noProof="0" dirty="0" smtClean="0">
                <a:solidFill>
                  <a:prstClr val="black"/>
                </a:solidFill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en-GB" sz="1100" noProof="0" dirty="0" smtClean="0">
                <a:solidFill>
                  <a:prstClr val="black"/>
                </a:solidFill>
              </a:rPr>
              <a:t>02-386 Warszawa </a:t>
            </a:r>
          </a:p>
          <a:p>
            <a:pPr>
              <a:lnSpc>
                <a:spcPct val="130000"/>
              </a:lnSpc>
            </a:pPr>
            <a:r>
              <a:rPr lang="en-GB" sz="1100" baseline="0" noProof="0" dirty="0" smtClean="0">
                <a:solidFill>
                  <a:prstClr val="black"/>
                </a:solidFill>
              </a:rPr>
              <a:t>T 22 882 94 00  F 22 882 94 02</a:t>
            </a:r>
            <a:r>
              <a:rPr lang="en-GB" sz="1100" noProof="0" dirty="0" smtClean="0">
                <a:solidFill>
                  <a:prstClr val="black"/>
                </a:solidFill>
              </a:rPr>
              <a:t/>
            </a:r>
            <a:br>
              <a:rPr lang="en-GB" sz="1100" noProof="0" dirty="0" smtClean="0">
                <a:solidFill>
                  <a:prstClr val="black"/>
                </a:solidFill>
              </a:rPr>
            </a:br>
            <a:r>
              <a:rPr lang="en-GB" sz="1100" noProof="0" dirty="0" smtClean="0">
                <a:solidFill>
                  <a:prstClr val="black"/>
                </a:solidFill>
              </a:rPr>
              <a:t>kontakt@dkms.pl</a:t>
            </a:r>
          </a:p>
          <a:p>
            <a:pPr>
              <a:lnSpc>
                <a:spcPct val="130000"/>
              </a:lnSpc>
            </a:pPr>
            <a:endParaRPr lang="en-GB" sz="1100" noProof="0" dirty="0" smtClean="0"/>
          </a:p>
          <a:p>
            <a:pPr>
              <a:lnSpc>
                <a:spcPct val="130000"/>
              </a:lnSpc>
            </a:pPr>
            <a:r>
              <a:rPr lang="en-GB" sz="1100" noProof="0" dirty="0" smtClean="0"/>
              <a:t>www.dkms.pl   </a:t>
            </a:r>
          </a:p>
          <a:p>
            <a:pPr>
              <a:lnSpc>
                <a:spcPct val="130000"/>
              </a:lnSpc>
            </a:pPr>
            <a:r>
              <a:rPr lang="en-GB" sz="1100" noProof="0" dirty="0" smtClean="0"/>
              <a:t>© DKMS 2014</a:t>
            </a:r>
            <a:endParaRPr lang="en-GB" sz="1100" noProof="0" dirty="0"/>
          </a:p>
        </p:txBody>
      </p:sp>
      <p:sp>
        <p:nvSpPr>
          <p:cNvPr id="7" name="Bildplatzhalter 3"/>
          <p:cNvSpPr>
            <a:spLocks noGrp="1"/>
          </p:cNvSpPr>
          <p:nvPr>
            <p:ph type="pic" sz="quarter" idx="14"/>
          </p:nvPr>
        </p:nvSpPr>
        <p:spPr>
          <a:xfrm>
            <a:off x="-7876" y="0"/>
            <a:ext cx="2016000" cy="20048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5"/>
          </p:nvPr>
        </p:nvSpPr>
        <p:spPr>
          <a:xfrm>
            <a:off x="1999930" y="0"/>
            <a:ext cx="2016000" cy="20048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9" name="Bildplatzhalter 3"/>
          <p:cNvSpPr>
            <a:spLocks noGrp="1"/>
          </p:cNvSpPr>
          <p:nvPr>
            <p:ph type="pic" sz="quarter" idx="16"/>
          </p:nvPr>
        </p:nvSpPr>
        <p:spPr>
          <a:xfrm>
            <a:off x="4007736" y="0"/>
            <a:ext cx="2016000" cy="20048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10" name="Bildplatzhalter 3"/>
          <p:cNvSpPr>
            <a:spLocks noGrp="1"/>
          </p:cNvSpPr>
          <p:nvPr>
            <p:ph type="pic" sz="quarter" idx="17"/>
          </p:nvPr>
        </p:nvSpPr>
        <p:spPr>
          <a:xfrm>
            <a:off x="6015542" y="0"/>
            <a:ext cx="2016000" cy="20048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11" name="Bildplatzhalter 3"/>
          <p:cNvSpPr>
            <a:spLocks noGrp="1"/>
          </p:cNvSpPr>
          <p:nvPr>
            <p:ph type="pic" sz="quarter" idx="18"/>
          </p:nvPr>
        </p:nvSpPr>
        <p:spPr>
          <a:xfrm>
            <a:off x="8023349" y="0"/>
            <a:ext cx="2016000" cy="20048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12" name="Bildplatzhalter 3"/>
          <p:cNvSpPr>
            <a:spLocks noGrp="1"/>
          </p:cNvSpPr>
          <p:nvPr>
            <p:ph type="pic" sz="quarter" idx="19"/>
          </p:nvPr>
        </p:nvSpPr>
        <p:spPr>
          <a:xfrm>
            <a:off x="-7876" y="2004821"/>
            <a:ext cx="2016000" cy="199240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15" name="Bildplatzhalter 3"/>
          <p:cNvSpPr>
            <a:spLocks noGrp="1"/>
          </p:cNvSpPr>
          <p:nvPr>
            <p:ph type="pic" sz="quarter" idx="20"/>
          </p:nvPr>
        </p:nvSpPr>
        <p:spPr>
          <a:xfrm>
            <a:off x="1999930" y="2004821"/>
            <a:ext cx="2016000" cy="199240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16" name="Bildplatzhalter 3"/>
          <p:cNvSpPr>
            <a:spLocks noGrp="1"/>
          </p:cNvSpPr>
          <p:nvPr>
            <p:ph type="pic" sz="quarter" idx="21"/>
          </p:nvPr>
        </p:nvSpPr>
        <p:spPr>
          <a:xfrm>
            <a:off x="4007735" y="2004821"/>
            <a:ext cx="2202565" cy="1992403"/>
          </a:xfrm>
          <a:custGeom>
            <a:avLst/>
            <a:gdLst>
              <a:gd name="connsiteX0" fmla="*/ 0 w 2200072"/>
              <a:gd name="connsiteY0" fmla="*/ 0 h 1992403"/>
              <a:gd name="connsiteX1" fmla="*/ 2200072 w 2200072"/>
              <a:gd name="connsiteY1" fmla="*/ 0 h 1992403"/>
              <a:gd name="connsiteX2" fmla="*/ 2200072 w 2200072"/>
              <a:gd name="connsiteY2" fmla="*/ 1992403 h 1992403"/>
              <a:gd name="connsiteX3" fmla="*/ 0 w 2200072"/>
              <a:gd name="connsiteY3" fmla="*/ 1992403 h 1992403"/>
              <a:gd name="connsiteX4" fmla="*/ 0 w 2200072"/>
              <a:gd name="connsiteY4" fmla="*/ 0 h 1992403"/>
              <a:gd name="connsiteX0" fmla="*/ 0 w 2202565"/>
              <a:gd name="connsiteY0" fmla="*/ 0 h 1992403"/>
              <a:gd name="connsiteX1" fmla="*/ 2200072 w 2202565"/>
              <a:gd name="connsiteY1" fmla="*/ 0 h 1992403"/>
              <a:gd name="connsiteX2" fmla="*/ 2202565 w 2202565"/>
              <a:gd name="connsiteY2" fmla="*/ 1316229 h 1992403"/>
              <a:gd name="connsiteX3" fmla="*/ 2200072 w 2202565"/>
              <a:gd name="connsiteY3" fmla="*/ 1992403 h 1992403"/>
              <a:gd name="connsiteX4" fmla="*/ 0 w 2202565"/>
              <a:gd name="connsiteY4" fmla="*/ 1992403 h 1992403"/>
              <a:gd name="connsiteX5" fmla="*/ 0 w 2202565"/>
              <a:gd name="connsiteY5" fmla="*/ 0 h 1992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02565" h="1992403">
                <a:moveTo>
                  <a:pt x="0" y="0"/>
                </a:moveTo>
                <a:lnTo>
                  <a:pt x="2200072" y="0"/>
                </a:lnTo>
                <a:lnTo>
                  <a:pt x="2202565" y="1316229"/>
                </a:lnTo>
                <a:lnTo>
                  <a:pt x="2200072" y="1992403"/>
                </a:lnTo>
                <a:lnTo>
                  <a:pt x="0" y="1992403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13" name="Auf der gleichen Seite des Rechtecks liegende Ecken abrunden 12"/>
          <p:cNvSpPr/>
          <p:nvPr userDrawn="1"/>
        </p:nvSpPr>
        <p:spPr>
          <a:xfrm rot="16200000">
            <a:off x="7032411" y="999908"/>
            <a:ext cx="2002320" cy="4011563"/>
          </a:xfrm>
          <a:prstGeom prst="round2SameRect">
            <a:avLst>
              <a:gd name="adj1" fmla="val 6935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3831" y="2004822"/>
            <a:ext cx="3204357" cy="2004822"/>
          </a:xfrm>
        </p:spPr>
        <p:txBody>
          <a:bodyPr bIns="36000" anchor="ctr" anchorCtr="0"/>
          <a:lstStyle>
            <a:lvl1pPr>
              <a:lnSpc>
                <a:spcPct val="105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9855" y="5113573"/>
            <a:ext cx="3388442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2989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Schluss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platzhalter 5"/>
          <p:cNvSpPr>
            <a:spLocks noGrp="1"/>
          </p:cNvSpPr>
          <p:nvPr>
            <p:ph type="body" sz="quarter" idx="18"/>
          </p:nvPr>
        </p:nvSpPr>
        <p:spPr>
          <a:xfrm>
            <a:off x="411163" y="2880531"/>
            <a:ext cx="4537075" cy="2773102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30000"/>
              </a:lnSpc>
              <a:spcAft>
                <a:spcPts val="0"/>
              </a:spcAft>
              <a:buFontTx/>
              <a:buNone/>
              <a:defRPr sz="1100" b="1">
                <a:solidFill>
                  <a:srgbClr val="E2001A"/>
                </a:solidFill>
                <a:latin typeface="Arial"/>
              </a:defRPr>
            </a:lvl1pPr>
            <a:lvl2pPr marL="0">
              <a:lnSpc>
                <a:spcPct val="130000"/>
              </a:lnSpc>
              <a:spcAft>
                <a:spcPts val="0"/>
              </a:spcAft>
              <a:buFontTx/>
              <a:buNone/>
              <a:defRPr sz="1100">
                <a:latin typeface="Arial"/>
              </a:defRPr>
            </a:lvl2pPr>
            <a:lvl3pPr marL="0" indent="0">
              <a:lnSpc>
                <a:spcPct val="130000"/>
              </a:lnSpc>
              <a:spcAft>
                <a:spcPts val="0"/>
              </a:spcAft>
              <a:buFontTx/>
              <a:buNone/>
              <a:defRPr sz="1100">
                <a:latin typeface="Arial"/>
              </a:defRPr>
            </a:lvl3pPr>
            <a:lvl4pPr marL="0" indent="0">
              <a:lnSpc>
                <a:spcPct val="130000"/>
              </a:lnSpc>
              <a:spcAft>
                <a:spcPts val="0"/>
              </a:spcAft>
              <a:buFontTx/>
              <a:buNone/>
              <a:defRPr sz="1100">
                <a:latin typeface="Arial"/>
              </a:defRPr>
            </a:lvl4pPr>
            <a:lvl5pPr marL="0" indent="0">
              <a:lnSpc>
                <a:spcPct val="130000"/>
              </a:lnSpc>
              <a:spcAft>
                <a:spcPts val="0"/>
              </a:spcAft>
              <a:buFontTx/>
              <a:buNone/>
              <a:defRPr sz="1100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29" name="Bildplatzhalter 3"/>
          <p:cNvSpPr>
            <a:spLocks noGrp="1"/>
          </p:cNvSpPr>
          <p:nvPr>
            <p:ph type="pic" sz="quarter" idx="23"/>
          </p:nvPr>
        </p:nvSpPr>
        <p:spPr>
          <a:xfrm>
            <a:off x="396169" y="937109"/>
            <a:ext cx="1656000" cy="1656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2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9855" y="5113573"/>
            <a:ext cx="3388442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6848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a_Titelvarinat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f der gleichen Seite des Rechtecks liegende Ecken abrunden 9"/>
          <p:cNvSpPr/>
          <p:nvPr userDrawn="1"/>
        </p:nvSpPr>
        <p:spPr>
          <a:xfrm rot="5400000">
            <a:off x="1567773" y="-867451"/>
            <a:ext cx="2646127" cy="5781674"/>
          </a:xfrm>
          <a:prstGeom prst="round2SameRect">
            <a:avLst>
              <a:gd name="adj1" fmla="val 5524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407946" y="1304769"/>
            <a:ext cx="5079781" cy="0"/>
          </a:xfrm>
          <a:prstGeom prst="line">
            <a:avLst/>
          </a:prstGeom>
          <a:ln w="6350" cmpd="sng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7413" y="1423457"/>
            <a:ext cx="5080314" cy="1129243"/>
          </a:xfrm>
        </p:spPr>
        <p:txBody>
          <a:bodyPr anchor="t" anchorCtr="0"/>
          <a:lstStyle>
            <a:lvl1pPr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1162" y="2567941"/>
            <a:ext cx="5074865" cy="6477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400" b="0">
                <a:solidFill>
                  <a:schemeClr val="bg1"/>
                </a:solidFill>
                <a:latin typeface="Arial"/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12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1162" y="813857"/>
            <a:ext cx="5074866" cy="420583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spcAft>
                <a:spcPts val="0"/>
              </a:spcAft>
              <a:buFontTx/>
              <a:buNone/>
              <a:defRPr sz="1600" b="1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8692083" y="6866339"/>
            <a:ext cx="5019675" cy="252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1200" noProof="0" dirty="0" smtClean="0"/>
              <a:t>www.dkms.pl</a:t>
            </a:r>
            <a:endParaRPr lang="en-GB" sz="1200" noProof="0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0885" y="5113573"/>
            <a:ext cx="3388442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296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012" y="4859791"/>
            <a:ext cx="8533820" cy="15024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012" y="3204921"/>
            <a:ext cx="8533820" cy="16548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7167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c_Trenn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410592" y="1042014"/>
            <a:ext cx="9217596" cy="4323587"/>
          </a:xfrm>
        </p:spPr>
        <p:txBody>
          <a:bodyPr anchor="t" anchorCtr="0">
            <a:noAutofit/>
          </a:bodyPr>
          <a:lstStyle>
            <a:lvl1pPr>
              <a:lnSpc>
                <a:spcPct val="85000"/>
              </a:lnSpc>
              <a:defRPr sz="5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1162" y="289037"/>
            <a:ext cx="9217026" cy="50405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30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407946" y="865101"/>
            <a:ext cx="9220242" cy="0"/>
          </a:xfrm>
          <a:prstGeom prst="line">
            <a:avLst/>
          </a:prstGeom>
          <a:ln w="6350" cmpd="sng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1600" y="5112000"/>
            <a:ext cx="3388442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9511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d_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0039350" cy="7562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1163" y="3271845"/>
            <a:ext cx="4537075" cy="183127"/>
          </a:xfrm>
        </p:spPr>
        <p:txBody>
          <a:bodyPr anchor="t" anchorCtr="0">
            <a:spAutoFit/>
          </a:bodyPr>
          <a:lstStyle>
            <a:lvl1pPr>
              <a:lnSpc>
                <a:spcPct val="85000"/>
              </a:lnSpc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12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1162" y="1801713"/>
            <a:ext cx="4537075" cy="1107996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 marL="0" indent="0">
              <a:spcAft>
                <a:spcPts val="0"/>
              </a:spcAft>
              <a:buFontTx/>
              <a:buNone/>
              <a:defRPr sz="3600" b="0" i="1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813726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1162" y="383963"/>
            <a:ext cx="9217025" cy="288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411162" y="2161245"/>
            <a:ext cx="9217026" cy="4392464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spcAft>
                <a:spcPts val="2400"/>
              </a:spcAft>
              <a:defRPr sz="2400">
                <a:latin typeface="Arial"/>
              </a:defRPr>
            </a:lvl1pPr>
            <a:lvl2pPr marL="266700" indent="-266700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2pPr>
            <a:lvl3pPr marL="542925" indent="-276225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447675" indent="-447675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Date (</a:t>
            </a:r>
            <a:r>
              <a:rPr lang="de-DE" dirty="0" err="1" smtClean="0"/>
              <a:t>yyyy</a:t>
            </a:r>
            <a:r>
              <a:rPr lang="de-DE" dirty="0" smtClean="0"/>
              <a:t>-mm-</a:t>
            </a:r>
            <a:r>
              <a:rPr lang="de-DE" dirty="0" err="1" smtClean="0"/>
              <a:t>dd</a:t>
            </a:r>
            <a:r>
              <a:rPr lang="de-DE" dirty="0" smtClean="0"/>
              <a:t>), Name </a:t>
            </a:r>
            <a:r>
              <a:rPr lang="de-DE" dirty="0" err="1" smtClean="0"/>
              <a:t>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709666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Bild-/Text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1162" y="383963"/>
            <a:ext cx="9217025" cy="288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411162" y="2161245"/>
            <a:ext cx="4537076" cy="4392464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spcAft>
                <a:spcPts val="2400"/>
              </a:spcAft>
              <a:defRPr sz="2400">
                <a:latin typeface="Arial"/>
              </a:defRPr>
            </a:lvl1pPr>
            <a:lvl2pPr marL="266700" indent="-266700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2pPr>
            <a:lvl3pPr marL="542925" indent="-277813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447675" indent="-447675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6" name="Bildplatzhalter 3"/>
          <p:cNvSpPr>
            <a:spLocks noGrp="1"/>
          </p:cNvSpPr>
          <p:nvPr>
            <p:ph type="pic" sz="quarter" idx="14"/>
          </p:nvPr>
        </p:nvSpPr>
        <p:spPr>
          <a:xfrm>
            <a:off x="5091112" y="2233613"/>
            <a:ext cx="4537075" cy="41040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091112" y="6409716"/>
            <a:ext cx="4537075" cy="214283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54689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_Bild-/Text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1162" y="383963"/>
            <a:ext cx="9217025" cy="288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411162" y="2161245"/>
            <a:ext cx="4537076" cy="4392464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spcAft>
                <a:spcPts val="2400"/>
              </a:spcAft>
              <a:defRPr sz="2400">
                <a:latin typeface="Arial"/>
              </a:defRPr>
            </a:lvl1pPr>
            <a:lvl2pPr marL="266700" indent="-266700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2pPr>
            <a:lvl3pPr marL="542925" indent="-277813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447675" indent="-447675">
              <a:lnSpc>
                <a:spcPct val="100000"/>
              </a:lnSpc>
              <a:spcAft>
                <a:spcPts val="24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6" name="Bildplatzhalter 3"/>
          <p:cNvSpPr>
            <a:spLocks noGrp="1"/>
          </p:cNvSpPr>
          <p:nvPr>
            <p:ph type="pic" sz="quarter" idx="14"/>
          </p:nvPr>
        </p:nvSpPr>
        <p:spPr>
          <a:xfrm>
            <a:off x="5091111" y="2233613"/>
            <a:ext cx="2232000" cy="244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5"/>
          </p:nvPr>
        </p:nvSpPr>
        <p:spPr>
          <a:xfrm>
            <a:off x="5091111" y="4752739"/>
            <a:ext cx="2232000" cy="15849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9" name="Bildplatzhalter 3"/>
          <p:cNvSpPr>
            <a:spLocks noGrp="1"/>
          </p:cNvSpPr>
          <p:nvPr>
            <p:ph type="pic" sz="quarter" idx="16"/>
          </p:nvPr>
        </p:nvSpPr>
        <p:spPr>
          <a:xfrm>
            <a:off x="7396187" y="3889437"/>
            <a:ext cx="2232000" cy="2448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10" name="Bildplatzhalter 3"/>
          <p:cNvSpPr>
            <a:spLocks noGrp="1"/>
          </p:cNvSpPr>
          <p:nvPr>
            <p:ph type="pic" sz="quarter" idx="17"/>
          </p:nvPr>
        </p:nvSpPr>
        <p:spPr>
          <a:xfrm>
            <a:off x="7396187" y="2233613"/>
            <a:ext cx="2232000" cy="1584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4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5091112" y="6409716"/>
            <a:ext cx="4537075" cy="214283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19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91285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ild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0400" y="385199"/>
            <a:ext cx="9217788" cy="288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411163" y="2233613"/>
            <a:ext cx="9217025" cy="4104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11163" y="6192000"/>
            <a:ext cx="9217025" cy="432048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182563" indent="-182563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latin typeface="Arial"/>
              </a:defRPr>
            </a:lvl2pPr>
            <a:lvl3pPr marL="355600" indent="-179388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latin typeface="Arial"/>
              </a:defRPr>
            </a:lvl3pPr>
            <a:lvl4pPr marL="447675" indent="-447675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  <a:endParaRPr lang="de-DE" noProof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735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ild-/Text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0400" y="385199"/>
            <a:ext cx="9217788" cy="288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Aft>
                <a:spcPts val="0"/>
              </a:spcAft>
              <a:buFontTx/>
              <a:buNone/>
              <a:defRPr sz="1600" b="1">
                <a:latin typeface="Arial"/>
                <a:cs typeface="Arial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2pPr>
            <a:lvl3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3pPr>
            <a:lvl4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4pPr>
            <a:lvl5pPr marL="0" indent="0">
              <a:spcAft>
                <a:spcPts val="0"/>
              </a:spcAft>
              <a:buFontTx/>
              <a:buNone/>
              <a:defRPr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1804542" y="2179613"/>
            <a:ext cx="7823646" cy="1459341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spcAft>
                <a:spcPts val="600"/>
              </a:spcAft>
              <a:defRPr sz="2400">
                <a:latin typeface="Arial"/>
              </a:defRPr>
            </a:lvl1pPr>
            <a:lvl2pPr marL="266700" indent="-2667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Arial"/>
              </a:defRPr>
            </a:lvl2pPr>
            <a:lvl3pPr marL="542925" indent="-276225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3pPr>
            <a:lvl4pPr marL="361950" indent="-3619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360000" indent="-3600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400542" y="2233613"/>
            <a:ext cx="1260000" cy="97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2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11163" y="3233283"/>
            <a:ext cx="1264734" cy="248143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19" name="Bildplatzhalter 3"/>
          <p:cNvSpPr>
            <a:spLocks noGrp="1"/>
          </p:cNvSpPr>
          <p:nvPr>
            <p:ph type="pic" sz="quarter" idx="15"/>
          </p:nvPr>
        </p:nvSpPr>
        <p:spPr>
          <a:xfrm>
            <a:off x="400542" y="3732571"/>
            <a:ext cx="1260000" cy="97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2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20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11163" y="4745451"/>
            <a:ext cx="1264734" cy="248143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21" name="Bildplatzhalter 3"/>
          <p:cNvSpPr>
            <a:spLocks noGrp="1"/>
          </p:cNvSpPr>
          <p:nvPr>
            <p:ph type="pic" sz="quarter" idx="17"/>
          </p:nvPr>
        </p:nvSpPr>
        <p:spPr>
          <a:xfrm>
            <a:off x="400542" y="5264689"/>
            <a:ext cx="1260000" cy="97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vert="horz" lIns="0" tIns="0" rIns="0" bIns="0"/>
          <a:lstStyle>
            <a:lvl1pPr>
              <a:defRPr sz="1200">
                <a:latin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11163" y="6259238"/>
            <a:ext cx="1264734" cy="248143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1pPr>
            <a:lvl2pPr marL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>
                <a:latin typeface="Arial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  <p:sp>
        <p:nvSpPr>
          <p:cNvPr id="23" name="Textplatzhalter 15"/>
          <p:cNvSpPr>
            <a:spLocks noGrp="1"/>
          </p:cNvSpPr>
          <p:nvPr>
            <p:ph type="body" sz="quarter" idx="19"/>
          </p:nvPr>
        </p:nvSpPr>
        <p:spPr>
          <a:xfrm>
            <a:off x="1804542" y="3674958"/>
            <a:ext cx="7823646" cy="1461680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spcAft>
                <a:spcPts val="600"/>
              </a:spcAft>
              <a:defRPr sz="2400">
                <a:latin typeface="Arial"/>
              </a:defRPr>
            </a:lvl1pPr>
            <a:lvl2pPr marL="266700" indent="-2667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Arial"/>
              </a:defRPr>
            </a:lvl2pPr>
            <a:lvl3pPr marL="542925" indent="-276225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3pPr>
            <a:lvl4pPr marL="361950" indent="-3619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360000" indent="-3600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24" name="Textplatzhalter 15"/>
          <p:cNvSpPr>
            <a:spLocks noGrp="1"/>
          </p:cNvSpPr>
          <p:nvPr>
            <p:ph type="body" sz="quarter" idx="20"/>
          </p:nvPr>
        </p:nvSpPr>
        <p:spPr>
          <a:xfrm>
            <a:off x="1804542" y="5200065"/>
            <a:ext cx="7823646" cy="1461680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spcAft>
                <a:spcPts val="600"/>
              </a:spcAft>
              <a:defRPr sz="2400">
                <a:latin typeface="Arial"/>
              </a:defRPr>
            </a:lvl1pPr>
            <a:lvl2pPr marL="266700" indent="-2667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Arial"/>
              </a:defRPr>
            </a:lvl2pPr>
            <a:lvl3pPr marL="542925" indent="-276225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>
                <a:latin typeface="Arial"/>
              </a:defRPr>
            </a:lvl3pPr>
            <a:lvl4pPr marL="361950" indent="-3619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4pPr>
            <a:lvl5pPr marL="360000" indent="-3600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"/>
              <a:defRPr sz="2400" b="1"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22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19579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24"/>
          <p:cNvSpPr>
            <a:spLocks noGrp="1"/>
          </p:cNvSpPr>
          <p:nvPr>
            <p:ph type="sldNum" sz="quarter" idx="4"/>
          </p:nvPr>
        </p:nvSpPr>
        <p:spPr>
          <a:xfrm>
            <a:off x="9072511" y="6985781"/>
            <a:ext cx="5400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28BCEAE0-14BC-F44F-8A88-1273BA71CD7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31" name="Titelplatzhalter 30"/>
          <p:cNvSpPr>
            <a:spLocks noGrp="1"/>
          </p:cNvSpPr>
          <p:nvPr>
            <p:ph type="title"/>
          </p:nvPr>
        </p:nvSpPr>
        <p:spPr>
          <a:xfrm>
            <a:off x="411164" y="749522"/>
            <a:ext cx="9217024" cy="11956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407946" y="6877050"/>
            <a:ext cx="9220242" cy="0"/>
          </a:xfrm>
          <a:prstGeom prst="line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407946" y="6985781"/>
            <a:ext cx="4540292" cy="252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1100" b="0" noProof="0" dirty="0" err="1" smtClean="0">
                <a:solidFill>
                  <a:schemeClr val="tx1"/>
                </a:solidFill>
              </a:rPr>
              <a:t>Fundacja</a:t>
            </a:r>
            <a:r>
              <a:rPr lang="en-GB" sz="1100" b="0" baseline="0" noProof="0" dirty="0" smtClean="0">
                <a:solidFill>
                  <a:schemeClr val="tx1"/>
                </a:solidFill>
              </a:rPr>
              <a:t> </a:t>
            </a:r>
            <a:r>
              <a:rPr lang="en-GB" sz="1150" b="1" noProof="0" dirty="0" smtClean="0">
                <a:solidFill>
                  <a:schemeClr val="accent1"/>
                </a:solidFill>
              </a:rPr>
              <a:t>DKMS</a:t>
            </a:r>
            <a:r>
              <a:rPr lang="en-GB" sz="1200" noProof="0" dirty="0" smtClean="0"/>
              <a:t> </a:t>
            </a:r>
            <a:r>
              <a:rPr lang="en-GB" sz="1200" noProof="0" dirty="0" err="1" smtClean="0"/>
              <a:t>Polska</a:t>
            </a:r>
            <a:endParaRPr lang="en-GB" sz="1200" noProof="0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11563" y="6985781"/>
            <a:ext cx="4968552" cy="401638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Date (yyyy-mm-dd), Name Surname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0" r:id="rId2"/>
    <p:sldLayoutId id="2147483666" r:id="rId3"/>
    <p:sldLayoutId id="2147483667" r:id="rId4"/>
    <p:sldLayoutId id="2147483652" r:id="rId5"/>
    <p:sldLayoutId id="2147483663" r:id="rId6"/>
    <p:sldLayoutId id="2147483664" r:id="rId7"/>
    <p:sldLayoutId id="2147483654" r:id="rId8"/>
    <p:sldLayoutId id="2147483656" r:id="rId9"/>
    <p:sldLayoutId id="2147483649" r:id="rId10"/>
    <p:sldLayoutId id="2147483653" r:id="rId11"/>
    <p:sldLayoutId id="2147483657" r:id="rId12"/>
    <p:sldLayoutId id="2147483660" r:id="rId13"/>
    <p:sldLayoutId id="2147483658" r:id="rId14"/>
    <p:sldLayoutId id="2147483661" r:id="rId15"/>
    <p:sldLayoutId id="2147483655" r:id="rId16"/>
    <p:sldLayoutId id="2147483668" r:id="rId17"/>
    <p:sldLayoutId id="2147483669" r:id="rId18"/>
    <p:sldLayoutId id="2147483662" r:id="rId19"/>
    <p:sldLayoutId id="2147483672" r:id="rId2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502920" rtl="0" eaLnBrk="1" latinLnBrk="0" hangingPunct="1">
        <a:spcBef>
          <a:spcPct val="0"/>
        </a:spcBef>
        <a:buNone/>
        <a:defRPr sz="35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502920" rtl="0" eaLnBrk="1" latinLnBrk="0" hangingPunct="1">
        <a:spcBef>
          <a:spcPts val="0"/>
        </a:spcBef>
        <a:spcAft>
          <a:spcPts val="4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50292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50292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50292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50292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50292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50292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50292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50292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0292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50292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50292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50292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50292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50292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50292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50292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50292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Fundacja DKMS Polska</a:t>
            </a:r>
            <a:endParaRPr lang="de-DE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11162" y="2125241"/>
            <a:ext cx="5074865" cy="864096"/>
          </a:xfrm>
        </p:spPr>
        <p:txBody>
          <a:bodyPr/>
          <a:lstStyle/>
          <a:p>
            <a:r>
              <a:rPr lang="pl-PL" dirty="0" smtClean="0"/>
              <a:t>Najważniejsze informacje o dawstwie szpiku</a:t>
            </a:r>
            <a:endParaRPr lang="en-GB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r"/>
            <a:r>
              <a:rPr lang="pl-PL" dirty="0" smtClean="0"/>
              <a:t>Grudzień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890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altLang="pl-PL" dirty="0"/>
              <a:t>Dwie metody pobrania materiału od dopasowanego dawcy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Pobranie </a:t>
            </a:r>
            <a:r>
              <a:rPr lang="pl-PL" dirty="0" smtClean="0">
                <a:solidFill>
                  <a:srgbClr val="FF0000"/>
                </a:solidFill>
              </a:rPr>
              <a:t>szpiku kostnego z talerza kości biodrowej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Symbol zastępczy zawartości 2"/>
          <p:cNvSpPr txBox="1">
            <a:spLocks/>
          </p:cNvSpPr>
          <p:nvPr/>
        </p:nvSpPr>
        <p:spPr>
          <a:xfrm>
            <a:off x="340985" y="2413273"/>
            <a:ext cx="9361038" cy="48537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1504" y="1477169"/>
            <a:ext cx="40513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815997" y="2615993"/>
            <a:ext cx="3621026" cy="3097559"/>
            <a:chOff x="1059287" y="4838077"/>
            <a:chExt cx="2599128" cy="2194010"/>
          </a:xfrm>
        </p:grpSpPr>
        <p:pic>
          <p:nvPicPr>
            <p:cNvPr id="10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287" y="4838077"/>
              <a:ext cx="2599128" cy="2194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 rot="1200000">
              <a:off x="2138467" y="5783893"/>
              <a:ext cx="204787" cy="538163"/>
            </a:xfrm>
            <a:prstGeom prst="upArrow">
              <a:avLst>
                <a:gd name="adj1" fmla="val 50000"/>
                <a:gd name="adj2" fmla="val 83972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9pPr>
            </a:lstStyle>
            <a:p>
              <a:pPr eaLnBrk="1" hangingPunct="1"/>
              <a:endParaRPr lang="pl-PL" altLang="pl-PL"/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 rot="19980000">
              <a:off x="3027752" y="5844065"/>
              <a:ext cx="206375" cy="538163"/>
            </a:xfrm>
            <a:prstGeom prst="upArrow">
              <a:avLst>
                <a:gd name="adj1" fmla="val 50000"/>
                <a:gd name="adj2" fmla="val 83326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9pPr>
            </a:lstStyle>
            <a:p>
              <a:pPr eaLnBrk="1" hangingPunct="1"/>
              <a:endParaRPr lang="pl-PL" altLang="pl-PL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 rot="3300000">
              <a:off x="2889009" y="5470626"/>
              <a:ext cx="52388" cy="14605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9pPr>
            </a:lstStyle>
            <a:p>
              <a:pPr eaLnBrk="1" hangingPunct="1"/>
              <a:endParaRPr lang="pl-PL" altLang="pl-PL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 rot="7920000">
              <a:off x="2404944" y="5442390"/>
              <a:ext cx="50800" cy="14605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9pPr>
            </a:lstStyle>
            <a:p>
              <a:pPr eaLnBrk="1" hangingPunct="1"/>
              <a:endParaRPr lang="pl-PL" altLang="pl-PL"/>
            </a:p>
          </p:txBody>
        </p:sp>
      </p:grpSp>
    </p:spTree>
    <p:extLst>
      <p:ext uri="{BB962C8B-B14F-4D97-AF65-F5344CB8AC3E}">
        <p14:creationId xmlns:p14="http://schemas.microsoft.com/office/powerpoint/2010/main" xmlns="" val="314537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Po pobraniu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Ważne informacje dotyczące realnego dawcy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Symbol zastępczy zawartości 2"/>
          <p:cNvSpPr txBox="1">
            <a:spLocks/>
          </p:cNvSpPr>
          <p:nvPr/>
        </p:nvSpPr>
        <p:spPr>
          <a:xfrm>
            <a:off x="340985" y="1981225"/>
            <a:ext cx="9361038" cy="48537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pl-PL" sz="1800" b="1" dirty="0" smtClean="0">
              <a:latin typeface="+mj-lt"/>
            </a:endParaRPr>
          </a:p>
          <a:p>
            <a:pPr>
              <a:buClr>
                <a:srgbClr val="FC0000"/>
              </a:buClr>
              <a:defRPr/>
            </a:pPr>
            <a:endParaRPr lang="pl-PL" altLang="pl-PL" sz="1800" dirty="0"/>
          </a:p>
          <a:p>
            <a:pPr marL="342900" indent="-342900">
              <a:buClr>
                <a:srgbClr val="FC0000"/>
              </a:buClr>
              <a:buFont typeface="Wingdings" panose="05000000000000000000" pitchFamily="2" charset="2"/>
              <a:buChar char="§"/>
              <a:defRPr/>
            </a:pPr>
            <a:r>
              <a:rPr lang="pl-PL" sz="1800" b="1" dirty="0" smtClean="0"/>
              <a:t>Monitoring </a:t>
            </a:r>
            <a:r>
              <a:rPr lang="pl-PL" sz="1800" b="1" dirty="0"/>
              <a:t>stanu zdrowia dawcy  przez 10 lat po pobraniu </a:t>
            </a:r>
            <a:br>
              <a:rPr lang="pl-PL" sz="1800" b="1" dirty="0"/>
            </a:br>
            <a:r>
              <a:rPr lang="pl-PL" sz="1800" dirty="0"/>
              <a:t>(</a:t>
            </a:r>
            <a:r>
              <a:rPr lang="pl-PL" altLang="pl-PL" sz="1800" dirty="0"/>
              <a:t>30 dni, </a:t>
            </a:r>
            <a:r>
              <a:rPr lang="en-US" altLang="pl-PL" sz="1800" dirty="0" err="1"/>
              <a:t>trzy</a:t>
            </a:r>
            <a:r>
              <a:rPr lang="en-US" altLang="pl-PL" sz="1800" dirty="0"/>
              <a:t> </a:t>
            </a:r>
            <a:r>
              <a:rPr lang="en-US" altLang="pl-PL" sz="1800" dirty="0" err="1"/>
              <a:t>miesi</a:t>
            </a:r>
            <a:r>
              <a:rPr lang="pl-PL" altLang="pl-PL" sz="1800" dirty="0" err="1"/>
              <a:t>ąc</a:t>
            </a:r>
            <a:r>
              <a:rPr lang="en-US" altLang="pl-PL" sz="1800" dirty="0"/>
              <a:t>e, </a:t>
            </a:r>
            <a:r>
              <a:rPr lang="pl-PL" altLang="pl-PL" sz="1800" dirty="0"/>
              <a:t>pół roku, </a:t>
            </a:r>
            <a:r>
              <a:rPr lang="pl-PL" altLang="pl-PL" sz="1800" dirty="0" smtClean="0"/>
              <a:t>następnie </a:t>
            </a:r>
            <a:r>
              <a:rPr lang="pl-PL" altLang="pl-PL" sz="1800" dirty="0"/>
              <a:t>co roku)</a:t>
            </a:r>
          </a:p>
          <a:p>
            <a:pPr marL="342900" indent="-342900">
              <a:buClr>
                <a:srgbClr val="FC0000"/>
              </a:buClr>
              <a:buFont typeface="Wingdings" panose="05000000000000000000" pitchFamily="2" charset="2"/>
              <a:buChar char="§"/>
              <a:defRPr/>
            </a:pPr>
            <a:r>
              <a:rPr lang="de-DE" altLang="pl-PL" sz="1800" b="1" dirty="0"/>
              <a:t>Po </a:t>
            </a:r>
            <a:r>
              <a:rPr lang="de-DE" altLang="pl-PL" sz="1800" b="1" dirty="0" err="1"/>
              <a:t>dwóch</a:t>
            </a:r>
            <a:r>
              <a:rPr lang="de-DE" altLang="pl-PL" sz="1800" b="1" dirty="0"/>
              <a:t> </a:t>
            </a:r>
            <a:r>
              <a:rPr lang="de-DE" altLang="pl-PL" sz="1800" b="1" dirty="0" err="1"/>
              <a:t>latach</a:t>
            </a:r>
            <a:r>
              <a:rPr lang="pl-PL" altLang="pl-PL" sz="1800" b="1" dirty="0"/>
              <a:t> </a:t>
            </a:r>
            <a:r>
              <a:rPr lang="de-DE" altLang="pl-PL" sz="1800" b="1" dirty="0" err="1"/>
              <a:t>możliwe</a:t>
            </a:r>
            <a:r>
              <a:rPr lang="pl-PL" altLang="pl-PL" sz="1800" b="1" dirty="0"/>
              <a:t> jest</a:t>
            </a:r>
            <a:r>
              <a:rPr lang="de-DE" altLang="pl-PL" sz="1800" b="1" dirty="0"/>
              <a:t> </a:t>
            </a:r>
            <a:r>
              <a:rPr lang="de-DE" altLang="pl-PL" sz="1800" b="1" dirty="0" err="1"/>
              <a:t>spotkanie</a:t>
            </a:r>
            <a:r>
              <a:rPr lang="de-DE" altLang="pl-PL" sz="1800" b="1" dirty="0"/>
              <a:t> </a:t>
            </a:r>
            <a:r>
              <a:rPr lang="pl-PL" altLang="pl-PL" sz="1800" b="1" dirty="0"/>
              <a:t>d</a:t>
            </a:r>
            <a:r>
              <a:rPr lang="de-DE" altLang="pl-PL" sz="1800" b="1" dirty="0" err="1"/>
              <a:t>awcy</a:t>
            </a:r>
            <a:r>
              <a:rPr lang="de-DE" altLang="pl-PL" sz="1800" b="1" dirty="0"/>
              <a:t> </a:t>
            </a:r>
            <a:r>
              <a:rPr lang="pl-PL" altLang="pl-PL" sz="1800" b="1" dirty="0"/>
              <a:t> i pacjenta </a:t>
            </a:r>
            <a:br>
              <a:rPr lang="pl-PL" altLang="pl-PL" sz="1800" b="1" dirty="0"/>
            </a:br>
            <a:r>
              <a:rPr lang="pl-PL" altLang="pl-PL" sz="1800" dirty="0"/>
              <a:t>(jeśli obie strony wyrażą chęć, prawo kraju dawcy i biorcy na to zezwala, biorca jest </a:t>
            </a:r>
            <a:r>
              <a:rPr lang="pl-PL" altLang="pl-PL" sz="1800" dirty="0" smtClean="0"/>
              <a:t/>
            </a:r>
            <a:br>
              <a:rPr lang="pl-PL" altLang="pl-PL" sz="1800" dirty="0" smtClean="0"/>
            </a:br>
            <a:r>
              <a:rPr lang="pl-PL" altLang="pl-PL" sz="1800" dirty="0" smtClean="0"/>
              <a:t>w </a:t>
            </a:r>
            <a:r>
              <a:rPr lang="pl-PL" altLang="pl-PL" sz="1800" dirty="0"/>
              <a:t>dobrym stanie zdrowia) </a:t>
            </a:r>
          </a:p>
          <a:p>
            <a:pPr marL="342900" indent="-342900">
              <a:lnSpc>
                <a:spcPct val="150000"/>
              </a:lnSpc>
              <a:buClr>
                <a:srgbClr val="FC0000"/>
              </a:buClr>
              <a:buFont typeface="Wingdings" panose="05000000000000000000" pitchFamily="2" charset="2"/>
              <a:buChar char="§"/>
              <a:defRPr/>
            </a:pPr>
            <a:r>
              <a:rPr lang="pl-PL" altLang="pl-PL" sz="1800" b="1" dirty="0"/>
              <a:t>Każdy Dawca </a:t>
            </a:r>
            <a:r>
              <a:rPr lang="pl-PL" altLang="pl-PL" sz="1800" b="1" dirty="0" smtClean="0"/>
              <a:t>w trakcie całej procedury jest </a:t>
            </a:r>
            <a:r>
              <a:rPr lang="pl-PL" altLang="pl-PL" sz="1800" b="1" dirty="0"/>
              <a:t>ubezpieczony</a:t>
            </a:r>
            <a:r>
              <a:rPr lang="en-US" altLang="pl-PL" sz="1800" b="1" dirty="0"/>
              <a:t> </a:t>
            </a:r>
            <a:r>
              <a:rPr lang="pl-PL" altLang="pl-PL" sz="1800" dirty="0" smtClean="0"/>
              <a:t/>
            </a:r>
            <a:br>
              <a:rPr lang="pl-PL" altLang="pl-PL" sz="1800" dirty="0" smtClean="0"/>
            </a:br>
            <a:r>
              <a:rPr lang="pl-PL" altLang="pl-PL" sz="1800" dirty="0" smtClean="0"/>
              <a:t>(</a:t>
            </a:r>
            <a:r>
              <a:rPr lang="en-US" altLang="pl-PL" sz="1800" dirty="0" smtClean="0"/>
              <a:t>150 </a:t>
            </a:r>
            <a:r>
              <a:rPr lang="en-US" altLang="pl-PL" sz="1800" dirty="0"/>
              <a:t>000 </a:t>
            </a:r>
            <a:r>
              <a:rPr lang="pl-PL" altLang="pl-PL" sz="1800" dirty="0" smtClean="0"/>
              <a:t>Euro)</a:t>
            </a:r>
            <a:endParaRPr lang="pl-PL" altLang="pl-PL" sz="1800" dirty="0"/>
          </a:p>
          <a:p>
            <a:pPr marL="342900" indent="-342900">
              <a:spcBef>
                <a:spcPct val="100000"/>
              </a:spcBef>
              <a:buClr>
                <a:srgbClr val="FC0000"/>
              </a:buClr>
              <a:buFont typeface="Wingdings" panose="05000000000000000000" pitchFamily="2" charset="2"/>
              <a:buChar char="§"/>
              <a:defRPr/>
            </a:pPr>
            <a:r>
              <a:rPr lang="pl-PL" altLang="pl-PL" sz="1800" b="1" dirty="0"/>
              <a:t>Dawca nie ponosi żadnych </a:t>
            </a:r>
            <a:r>
              <a:rPr lang="pl-PL" altLang="pl-PL" sz="1800" b="1" dirty="0" smtClean="0"/>
              <a:t>kosztów w związku z procedurą pobrania</a:t>
            </a:r>
            <a:endParaRPr lang="pl-PL" altLang="pl-PL" sz="1800" b="1" dirty="0"/>
          </a:p>
          <a:p>
            <a:pPr marL="342900" indent="-342900">
              <a:spcBef>
                <a:spcPct val="100000"/>
              </a:spcBef>
              <a:buClr>
                <a:srgbClr val="FC0000"/>
              </a:buClr>
              <a:buFont typeface="Wingdings" panose="05000000000000000000" pitchFamily="2" charset="2"/>
              <a:buChar char="§"/>
              <a:defRPr/>
            </a:pPr>
            <a:r>
              <a:rPr lang="pl-PL" altLang="pl-PL" sz="1800" b="1" dirty="0" smtClean="0"/>
              <a:t>Fundacja wspiera dawcę w kwestii załatwienia formalności z pracodawcą, uczelnią</a:t>
            </a:r>
            <a:endParaRPr lang="pl-PL" altLang="pl-PL" sz="1800" b="1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398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Genetyczni bliźniacy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Pierwsze spotkania par genetycznych bliźniaków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Symbol zastępczy zawartości 2"/>
          <p:cNvSpPr txBox="1">
            <a:spLocks/>
          </p:cNvSpPr>
          <p:nvPr/>
        </p:nvSpPr>
        <p:spPr>
          <a:xfrm>
            <a:off x="340985" y="1981225"/>
            <a:ext cx="9361038" cy="48537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+mj-lt"/>
            </a:endParaRPr>
          </a:p>
        </p:txBody>
      </p:sp>
      <p:pic>
        <p:nvPicPr>
          <p:cNvPr id="8194" name="Picture 2" descr="https://fbcdn-sphotos-a-a.akamaihd.net/hphotos-ak-xfa1/v/t1.0-9/10628615_10152553793603005_969610015079884273_n.jpg?oh=84846ee618e41633be72d92a891fe0b6&amp;oe=553DECE4&amp;__gda__=1429799023_72a21b8a85089385a43c6a44e118b4b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985" y="1981225"/>
            <a:ext cx="3421065" cy="485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fbcdn-sphotos-c-a.akamaihd.net/hphotos-ak-xpa1/v/t1.0-9/10501654_10152553793538005_4489468185544325146_n.jpg?oh=9fd7d1c4e5f17d827f1588674f1e2e66&amp;oe=55341116&amp;__gda__=1429166080_61715e00248e1b9a65c9e3142f26d5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9416" y="2413273"/>
            <a:ext cx="570874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05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12991" y="397049"/>
            <a:ext cx="9217025" cy="288000"/>
          </a:xfrm>
        </p:spPr>
        <p:txBody>
          <a:bodyPr/>
          <a:lstStyle/>
          <a:p>
            <a:r>
              <a:rPr lang="pl-PL" dirty="0" smtClean="0"/>
              <a:t>Genetyczni bliźniacy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Pierwsze spotkania par genetycznych bliźniaków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Symbol zastępczy zawartości 2"/>
          <p:cNvSpPr txBox="1">
            <a:spLocks/>
          </p:cNvSpPr>
          <p:nvPr/>
        </p:nvSpPr>
        <p:spPr>
          <a:xfrm>
            <a:off x="340985" y="1981225"/>
            <a:ext cx="9361038" cy="48537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+mj-lt"/>
            </a:endParaRPr>
          </a:p>
        </p:txBody>
      </p:sp>
      <p:pic>
        <p:nvPicPr>
          <p:cNvPr id="10244" name="Picture 4" descr="https://fbcdn-sphotos-d-a.akamaihd.net/hphotos-ak-xfp1/v/t1.0-9/1901367_10152036515683005_586248106_n.jpg?oh=2bf7e08fceac349eb32e6d9c02b4b161&amp;oe=55230CF7&amp;__gda__=1432793261_885d1d724b7db6419f26d0cd502dd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131" y="1986770"/>
            <a:ext cx="6425321" cy="481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\\tuesrna02\pl_users\maraszek\Desktop\1920215_10152036536818005_812702818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87827" y="1981225"/>
            <a:ext cx="3437773" cy="482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4908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Bildplatzhalter 27"/>
          <p:cNvPicPr>
            <a:picLocks noGrp="1" noChangeAspect="1"/>
          </p:cNvPicPr>
          <p:nvPr>
            <p:ph type="pic" sz="quarter" idx="2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1564" y="1903569"/>
            <a:ext cx="2093656" cy="2093656"/>
          </a:xfrm>
        </p:spPr>
      </p:pic>
      <p:sp>
        <p:nvSpPr>
          <p:cNvPr id="38" name="Auf der gleichen Seite des Rechtecks liegende Ecken abrunden 37"/>
          <p:cNvSpPr/>
          <p:nvPr/>
        </p:nvSpPr>
        <p:spPr>
          <a:xfrm rot="16200000">
            <a:off x="7032411" y="999908"/>
            <a:ext cx="2002320" cy="4011563"/>
          </a:xfrm>
          <a:prstGeom prst="round2SameRect">
            <a:avLst>
              <a:gd name="adj1" fmla="val 6935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uwagę.</a:t>
            </a:r>
            <a:endParaRPr lang="de-DE" dirty="0"/>
          </a:p>
        </p:txBody>
      </p:sp>
      <p:pic>
        <p:nvPicPr>
          <p:cNvPr id="23" name="Bildplatzhalter 22"/>
          <p:cNvPicPr>
            <a:picLocks noGrp="1" noChangeAspect="1"/>
          </p:cNvPicPr>
          <p:nvPr>
            <p:ph type="pic" sz="quarter" idx="1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3325" y="0"/>
            <a:ext cx="2004822" cy="2004822"/>
          </a:xfrm>
        </p:spPr>
      </p:pic>
      <p:pic>
        <p:nvPicPr>
          <p:cNvPr id="24" name="Bildplatzhalter 23"/>
          <p:cNvPicPr>
            <a:picLocks noGrp="1" noChangeAspect="1"/>
          </p:cNvPicPr>
          <p:nvPr>
            <p:ph type="pic" sz="quarter" idx="17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21131" y="0"/>
            <a:ext cx="2004822" cy="2004822"/>
          </a:xfrm>
        </p:spPr>
      </p:pic>
      <p:pic>
        <p:nvPicPr>
          <p:cNvPr id="26" name="Bildplatzhalter 25"/>
          <p:cNvPicPr>
            <a:picLocks noGrp="1" noChangeAspect="1"/>
          </p:cNvPicPr>
          <p:nvPr>
            <p:ph type="pic" sz="quarter" idx="19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827" y="2004821"/>
            <a:ext cx="2005901" cy="1992403"/>
          </a:xfrm>
        </p:spPr>
      </p:pic>
      <p:pic>
        <p:nvPicPr>
          <p:cNvPr id="27" name="Bildplatzhalter 26"/>
          <p:cNvPicPr>
            <a:picLocks noGrp="1" noChangeAspect="1"/>
          </p:cNvPicPr>
          <p:nvPr>
            <p:ph type="pic" sz="quarter" idx="20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6417" y="2004821"/>
            <a:ext cx="1983026" cy="1992403"/>
          </a:xfrm>
        </p:spPr>
      </p:pic>
      <p:pic>
        <p:nvPicPr>
          <p:cNvPr id="4" name="Bildplatzhalter 3" descr="DKMS_RGB_SenguelAbdurrahim_KV_klein.jpg"/>
          <p:cNvPicPr>
            <a:picLocks noGrp="1" noChangeAspect="1"/>
          </p:cNvPicPr>
          <p:nvPr>
            <p:ph type="pic" sz="quarter" idx="14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8"/>
          <a:stretch>
            <a:fillRect/>
          </a:stretch>
        </p:blipFill>
        <p:spPr/>
      </p:pic>
      <p:pic>
        <p:nvPicPr>
          <p:cNvPr id="6" name="Bildplatzhalter 5" descr="DKMS_OF_Michelle_1_KV_klein.jpg"/>
          <p:cNvPicPr>
            <a:picLocks noGrp="1" noChangeAspect="1"/>
          </p:cNvPicPr>
          <p:nvPr>
            <p:ph type="pic" sz="quarter" idx="15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"/>
          <a:stretch>
            <a:fillRect/>
          </a:stretch>
        </p:blipFill>
        <p:spPr/>
      </p:pic>
      <p:pic>
        <p:nvPicPr>
          <p:cNvPr id="8" name="Bildplatzhalter 7" descr="DKMS_RGB_Andrea_KV_klein.jpg"/>
          <p:cNvPicPr>
            <a:picLocks noGrp="1" noChangeAspect="1"/>
          </p:cNvPicPr>
          <p:nvPr>
            <p:ph type="pic" sz="quarter" idx="18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50817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Informacje ogólne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Potencjalni dawcy szpiku w Polsce</a:t>
            </a:r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8" name="Symbol zastępczy zawartośc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26714288"/>
              </p:ext>
            </p:extLst>
          </p:nvPr>
        </p:nvGraphicFramePr>
        <p:xfrm>
          <a:off x="339156" y="1549177"/>
          <a:ext cx="4824535" cy="5119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4731643" y="6877769"/>
            <a:ext cx="5074866" cy="420583"/>
          </a:xfrm>
        </p:spPr>
        <p:txBody>
          <a:bodyPr/>
          <a:lstStyle/>
          <a:p>
            <a:pPr algn="r"/>
            <a:r>
              <a:rPr lang="pl-PL" dirty="0" smtClean="0"/>
              <a:t>*grudzień 2015</a:t>
            </a:r>
            <a:endParaRPr lang="en-GB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xmlns="" val="362263495"/>
              </p:ext>
            </p:extLst>
          </p:nvPr>
        </p:nvGraphicFramePr>
        <p:xfrm>
          <a:off x="6243811" y="2341265"/>
          <a:ext cx="3418458" cy="331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83576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Informacje ogólne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Prawdopodobieństwo bycia realnym dawcą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4731643" y="6877769"/>
            <a:ext cx="5074866" cy="420583"/>
          </a:xfrm>
        </p:spPr>
        <p:txBody>
          <a:bodyPr/>
          <a:lstStyle/>
          <a:p>
            <a:pPr algn="r"/>
            <a:r>
              <a:rPr lang="pl-PL" dirty="0" smtClean="0"/>
              <a:t>*grudzień 2015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39283" y="4069457"/>
            <a:ext cx="4248059" cy="1964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39155" y="1876050"/>
            <a:ext cx="9289031" cy="2316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984" tIns="49777" rIns="97984" bIns="49777">
            <a:spAutoFit/>
          </a:bodyPr>
          <a:lstStyle>
            <a:lvl1pPr marL="266700" indent="-266700" eaLnBrk="0" hangingPunct="0">
              <a:tabLst>
                <a:tab pos="271463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tabLst>
                <a:tab pos="271463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tabLst>
                <a:tab pos="271463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tabLst>
                <a:tab pos="271463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tabLst>
                <a:tab pos="271463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9pPr>
          </a:lstStyle>
          <a:p>
            <a:pPr algn="l" eaLnBrk="1" hangingPunct="1">
              <a:spcBef>
                <a:spcPct val="10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pl-PL" altLang="pl-PL" sz="1800" b="1" dirty="0">
                <a:solidFill>
                  <a:schemeClr val="tx1"/>
                </a:solidFill>
              </a:rPr>
              <a:t>5% zarejestrowanych potencjalnych dawców</a:t>
            </a:r>
            <a:r>
              <a:rPr lang="pl-PL" altLang="pl-PL" sz="1800" dirty="0">
                <a:solidFill>
                  <a:schemeClr val="tx1"/>
                </a:solidFill>
              </a:rPr>
              <a:t> oddaje komórki do przeszczepienia </a:t>
            </a:r>
            <a:r>
              <a:rPr lang="pl-PL" altLang="pl-PL" sz="1800" dirty="0" smtClean="0">
                <a:solidFill>
                  <a:schemeClr val="tx1"/>
                </a:solidFill>
              </a:rPr>
              <a:t/>
            </a:r>
            <a:br>
              <a:rPr lang="pl-PL" altLang="pl-PL" sz="1800" dirty="0" smtClean="0">
                <a:solidFill>
                  <a:schemeClr val="tx1"/>
                </a:solidFill>
              </a:rPr>
            </a:br>
            <a:r>
              <a:rPr lang="pl-PL" altLang="pl-PL" sz="1800" dirty="0" smtClean="0">
                <a:solidFill>
                  <a:schemeClr val="tx1"/>
                </a:solidFill>
              </a:rPr>
              <a:t>w </a:t>
            </a:r>
            <a:r>
              <a:rPr lang="pl-PL" altLang="pl-PL" sz="1800" dirty="0">
                <a:solidFill>
                  <a:schemeClr val="tx1"/>
                </a:solidFill>
              </a:rPr>
              <a:t>przeciągu 10 lat od rejestracji.</a:t>
            </a:r>
          </a:p>
          <a:p>
            <a:pPr algn="l" eaLnBrk="1" hangingPunct="1">
              <a:spcBef>
                <a:spcPct val="10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pl-PL" altLang="pl-PL" sz="1800" dirty="0">
                <a:solidFill>
                  <a:schemeClr val="tx1"/>
                </a:solidFill>
              </a:rPr>
              <a:t>Im </a:t>
            </a:r>
            <a:r>
              <a:rPr lang="pl-PL" altLang="pl-PL" sz="1800" b="1" dirty="0">
                <a:solidFill>
                  <a:schemeClr val="tx1"/>
                </a:solidFill>
              </a:rPr>
              <a:t>więcej osób </a:t>
            </a:r>
            <a:r>
              <a:rPr lang="pl-PL" altLang="pl-PL" sz="1800" dirty="0">
                <a:solidFill>
                  <a:schemeClr val="tx1"/>
                </a:solidFill>
              </a:rPr>
              <a:t>zarejestruje się jako potencjalni dawcy, tym większe są szanse </a:t>
            </a:r>
            <a:r>
              <a:rPr lang="pl-PL" altLang="pl-PL" sz="1800" b="1" dirty="0">
                <a:solidFill>
                  <a:schemeClr val="tx1"/>
                </a:solidFill>
              </a:rPr>
              <a:t>na znalezienie </a:t>
            </a:r>
            <a:r>
              <a:rPr lang="pl-PL" altLang="pl-PL" sz="1800" b="1" u="sng" dirty="0">
                <a:solidFill>
                  <a:schemeClr val="tx1"/>
                </a:solidFill>
              </a:rPr>
              <a:t>zgodnego genetycznie niespokrewnionego dawcy dla pacjenta</a:t>
            </a:r>
            <a:r>
              <a:rPr lang="pl-PL" altLang="pl-PL" sz="1800" dirty="0">
                <a:solidFill>
                  <a:schemeClr val="tx1"/>
                </a:solidFill>
              </a:rPr>
              <a:t> – „genetycznego bliźniaka</a:t>
            </a:r>
            <a:r>
              <a:rPr lang="pl-PL" altLang="pl-PL" sz="1800" dirty="0" smtClean="0">
                <a:solidFill>
                  <a:schemeClr val="tx1"/>
                </a:solidFill>
              </a:rPr>
              <a:t>”.</a:t>
            </a:r>
            <a:endParaRPr lang="pl-PL" altLang="pl-PL" sz="1800" dirty="0">
              <a:solidFill>
                <a:schemeClr val="tx1"/>
              </a:solidFill>
            </a:endParaRPr>
          </a:p>
          <a:p>
            <a:pPr algn="l" eaLnBrk="1" hangingPunct="1">
              <a:spcBef>
                <a:spcPct val="100000"/>
              </a:spcBef>
              <a:buClr>
                <a:srgbClr val="FF0000"/>
              </a:buClr>
              <a:buFont typeface="Wingdings" pitchFamily="2" charset="2"/>
              <a:buChar char="§"/>
            </a:pPr>
            <a:endParaRPr lang="en-US" altLang="pl-PL" sz="1800" b="1" dirty="0">
              <a:solidFill>
                <a:schemeClr val="tx1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55179" y="3848418"/>
            <a:ext cx="4608512" cy="279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84" tIns="49777" rIns="97984" bIns="49777">
            <a:spAutoFit/>
          </a:bodyPr>
          <a:lstStyle>
            <a:lvl1pPr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l-PL" altLang="pl-PL" sz="2400" b="1" dirty="0" smtClean="0">
                <a:solidFill>
                  <a:srgbClr val="FC0128"/>
                </a:solidFill>
                <a:latin typeface="+mj-lt"/>
                <a:ea typeface="MS PGothic" pitchFamily="34" charset="-128"/>
                <a:cs typeface="+mj-cs"/>
              </a:rPr>
              <a:t>Ponad</a:t>
            </a:r>
            <a:br>
              <a:rPr lang="pl-PL" altLang="pl-PL" sz="2400" b="1" dirty="0" smtClean="0">
                <a:solidFill>
                  <a:srgbClr val="FC0128"/>
                </a:solidFill>
                <a:latin typeface="+mj-lt"/>
                <a:ea typeface="MS PGothic" pitchFamily="34" charset="-128"/>
                <a:cs typeface="+mj-cs"/>
              </a:rPr>
            </a:br>
            <a:r>
              <a:rPr lang="pl-PL" altLang="pl-PL" sz="11500" b="1" dirty="0" smtClean="0">
                <a:solidFill>
                  <a:srgbClr val="FC0128"/>
                </a:solidFill>
                <a:latin typeface="+mj-lt"/>
                <a:ea typeface="MS PGothic" pitchFamily="34" charset="-128"/>
                <a:cs typeface="+mj-cs"/>
              </a:rPr>
              <a:t>2 660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pl-PL" altLang="pl-PL" sz="2400" b="1" dirty="0" smtClean="0">
                <a:solidFill>
                  <a:srgbClr val="FC0128"/>
                </a:solidFill>
                <a:latin typeface="+mj-lt"/>
                <a:ea typeface="MS PGothic" pitchFamily="34" charset="-128"/>
                <a:cs typeface="+mj-cs"/>
              </a:rPr>
              <a:t>rzeczywistych dawców*</a:t>
            </a:r>
            <a:endParaRPr lang="de-DE" altLang="pl-PL" sz="2400" b="1" dirty="0" smtClean="0">
              <a:solidFill>
                <a:srgbClr val="FC0128"/>
              </a:solidFill>
              <a:latin typeface="+mj-lt"/>
              <a:ea typeface="MS PGothic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76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Jak zostać dawcą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Kto może zarejestrować się jako potencjalny dawca?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5865" y="2341265"/>
            <a:ext cx="6075363" cy="397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242" tIns="50122" rIns="100242" bIns="50122">
            <a:spAutoFit/>
          </a:bodyPr>
          <a:lstStyle>
            <a:lvl1pPr marL="342900" indent="-342900" eaLnBrk="0" hangingPunct="0">
              <a:tabLst>
                <a:tab pos="192088" algn="l"/>
                <a:tab pos="288925" algn="l"/>
                <a:tab pos="884238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tabLst>
                <a:tab pos="192088" algn="l"/>
                <a:tab pos="288925" algn="l"/>
                <a:tab pos="884238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tabLst>
                <a:tab pos="192088" algn="l"/>
                <a:tab pos="288925" algn="l"/>
                <a:tab pos="884238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tabLst>
                <a:tab pos="192088" algn="l"/>
                <a:tab pos="288925" algn="l"/>
                <a:tab pos="884238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tabLst>
                <a:tab pos="192088" algn="l"/>
                <a:tab pos="288925" algn="l"/>
                <a:tab pos="884238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92088" algn="l"/>
                <a:tab pos="288925" algn="l"/>
                <a:tab pos="884238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92088" algn="l"/>
                <a:tab pos="288925" algn="l"/>
                <a:tab pos="884238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92088" algn="l"/>
                <a:tab pos="288925" algn="l"/>
                <a:tab pos="884238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92088" algn="l"/>
                <a:tab pos="288925" algn="l"/>
                <a:tab pos="884238" algn="l"/>
              </a:tabLs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9pPr>
          </a:lstStyle>
          <a:p>
            <a:pPr marL="0" indent="0" algn="l" eaLnBrk="1" hangingPunct="1">
              <a:spcBef>
                <a:spcPct val="100000"/>
              </a:spcBef>
              <a:buClr>
                <a:srgbClr val="FC0000"/>
              </a:buClr>
            </a:pPr>
            <a:r>
              <a:rPr lang="pl-PL" altLang="pl-PL" sz="1800" b="1" u="sng" dirty="0" smtClean="0">
                <a:solidFill>
                  <a:schemeClr val="tx1"/>
                </a:solidFill>
              </a:rPr>
              <a:t>Osoba: </a:t>
            </a:r>
          </a:p>
          <a:p>
            <a:pPr eaLnBrk="1" hangingPunct="1">
              <a:spcBef>
                <a:spcPct val="100000"/>
              </a:spcBef>
              <a:buClr>
                <a:srgbClr val="FC0000"/>
              </a:buClr>
              <a:buFont typeface="Arial" pitchFamily="34" charset="0"/>
              <a:buChar char="•"/>
            </a:pPr>
            <a:r>
              <a:rPr lang="pl-PL" altLang="pl-PL" sz="1800" b="1" dirty="0" smtClean="0">
                <a:solidFill>
                  <a:srgbClr val="FF0000"/>
                </a:solidFill>
              </a:rPr>
              <a:t>świadoma swojej decyzji</a:t>
            </a:r>
          </a:p>
          <a:p>
            <a:pPr eaLnBrk="1" hangingPunct="1">
              <a:spcBef>
                <a:spcPct val="100000"/>
              </a:spcBef>
              <a:buClr>
                <a:srgbClr val="FC0000"/>
              </a:buClr>
              <a:buFont typeface="Arial" pitchFamily="34" charset="0"/>
              <a:buChar char="•"/>
            </a:pPr>
            <a:r>
              <a:rPr lang="pl-PL" altLang="pl-PL" sz="1800" b="1" dirty="0" smtClean="0">
                <a:solidFill>
                  <a:schemeClr val="tx1"/>
                </a:solidFill>
              </a:rPr>
              <a:t>zgadzająca </a:t>
            </a:r>
            <a:r>
              <a:rPr lang="pl-PL" altLang="pl-PL" sz="1800" b="1" dirty="0">
                <a:solidFill>
                  <a:schemeClr val="tx1"/>
                </a:solidFill>
              </a:rPr>
              <a:t>się na pobranie obiema metodami</a:t>
            </a:r>
          </a:p>
          <a:p>
            <a:pPr algn="l" eaLnBrk="1" hangingPunct="1">
              <a:spcBef>
                <a:spcPct val="100000"/>
              </a:spcBef>
              <a:buClr>
                <a:srgbClr val="FC0000"/>
              </a:buClr>
              <a:buFont typeface="Arial" pitchFamily="34" charset="0"/>
              <a:buChar char="•"/>
            </a:pPr>
            <a:r>
              <a:rPr lang="pl-PL" altLang="pl-PL" sz="1800" b="1" dirty="0" smtClean="0">
                <a:solidFill>
                  <a:schemeClr val="tx1"/>
                </a:solidFill>
              </a:rPr>
              <a:t>w wieku 18 </a:t>
            </a:r>
            <a:r>
              <a:rPr lang="pl-PL" altLang="pl-PL" sz="1800" b="1" dirty="0">
                <a:solidFill>
                  <a:schemeClr val="tx1"/>
                </a:solidFill>
              </a:rPr>
              <a:t>- 55 lat     </a:t>
            </a:r>
          </a:p>
          <a:p>
            <a:pPr algn="l" eaLnBrk="1" hangingPunct="1">
              <a:spcBef>
                <a:spcPct val="100000"/>
              </a:spcBef>
              <a:buClr>
                <a:srgbClr val="FC0000"/>
              </a:buClr>
              <a:buFont typeface="Arial" pitchFamily="34" charset="0"/>
              <a:buChar char="•"/>
            </a:pPr>
            <a:r>
              <a:rPr lang="pl-PL" altLang="pl-PL" sz="1800" b="1" dirty="0" smtClean="0">
                <a:solidFill>
                  <a:schemeClr val="tx1"/>
                </a:solidFill>
              </a:rPr>
              <a:t>ważąca </a:t>
            </a:r>
            <a:r>
              <a:rPr lang="pl-PL" altLang="pl-PL" sz="1800" b="1" dirty="0">
                <a:solidFill>
                  <a:schemeClr val="tx1"/>
                </a:solidFill>
              </a:rPr>
              <a:t>min. 50 kg i bez większej nadwagi</a:t>
            </a:r>
          </a:p>
          <a:p>
            <a:pPr algn="l" eaLnBrk="1" hangingPunct="1">
              <a:spcBef>
                <a:spcPct val="100000"/>
              </a:spcBef>
              <a:buClr>
                <a:srgbClr val="FC0000"/>
              </a:buClr>
              <a:buFont typeface="Arial" pitchFamily="34" charset="0"/>
              <a:buChar char="•"/>
            </a:pPr>
            <a:r>
              <a:rPr lang="pl-PL" altLang="pl-PL" sz="1800" b="1" dirty="0" smtClean="0">
                <a:solidFill>
                  <a:schemeClr val="tx1"/>
                </a:solidFill>
              </a:rPr>
              <a:t>o ogólnie </a:t>
            </a:r>
            <a:r>
              <a:rPr lang="pl-PL" altLang="pl-PL" sz="1800" b="1" dirty="0">
                <a:solidFill>
                  <a:schemeClr val="tx1"/>
                </a:solidFill>
              </a:rPr>
              <a:t>dobrym stanie zdrowia</a:t>
            </a:r>
          </a:p>
          <a:p>
            <a:pPr algn="l" eaLnBrk="1" hangingPunct="1">
              <a:spcBef>
                <a:spcPct val="100000"/>
              </a:spcBef>
              <a:buClr>
                <a:srgbClr val="FC0000"/>
              </a:buClr>
              <a:buFont typeface="Arial" pitchFamily="34" charset="0"/>
              <a:buChar char="•"/>
            </a:pPr>
            <a:r>
              <a:rPr lang="pl-PL" altLang="pl-PL" sz="1800" b="1" dirty="0">
                <a:solidFill>
                  <a:schemeClr val="tx1"/>
                </a:solidFill>
              </a:rPr>
              <a:t>nigdy wcześniej nie rejestrowała się jako potencjalny </a:t>
            </a:r>
            <a:r>
              <a:rPr lang="pl-PL" altLang="pl-PL" sz="1800" b="1" dirty="0" smtClean="0">
                <a:solidFill>
                  <a:schemeClr val="tx1"/>
                </a:solidFill>
              </a:rPr>
              <a:t>dawca</a:t>
            </a:r>
            <a:endParaRPr lang="pl-PL" altLang="pl-PL" sz="1800" b="1" dirty="0">
              <a:solidFill>
                <a:schemeClr val="tx1"/>
              </a:solidFill>
            </a:endParaRPr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2901" y="313332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9995" y="4933553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9995" y="1334690"/>
            <a:ext cx="1800225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5293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Jak zostać dawcą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Dlaczego warto się zarejestrować</a:t>
            </a:r>
            <a:endParaRPr lang="de-DE" dirty="0">
              <a:solidFill>
                <a:srgbClr val="FF0000"/>
              </a:solidFill>
            </a:endParaRPr>
          </a:p>
        </p:txBody>
      </p:sp>
    </p:spTree>
    <p:controls>
      <p:control spid="11300" name="ShockwaveFlash1" r:id="rId2" imgW="9145440" imgH="4896000"/>
    </p:controls>
    <p:extLst>
      <p:ext uri="{BB962C8B-B14F-4D97-AF65-F5344CB8AC3E}">
        <p14:creationId xmlns:p14="http://schemas.microsoft.com/office/powerpoint/2010/main" xmlns="" val="29408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Jak zostać dawcą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pl-PL" sz="3600" dirty="0">
                <a:solidFill>
                  <a:srgbClr val="FC0128"/>
                </a:solidFill>
              </a:rPr>
              <a:t>5 </a:t>
            </a:r>
            <a:r>
              <a:rPr lang="de-DE" altLang="pl-PL" sz="3600" dirty="0" err="1">
                <a:solidFill>
                  <a:srgbClr val="FC0128"/>
                </a:solidFill>
              </a:rPr>
              <a:t>kroków</a:t>
            </a:r>
            <a:r>
              <a:rPr lang="pl-PL" altLang="pl-PL" sz="3600" dirty="0">
                <a:solidFill>
                  <a:srgbClr val="FC0128"/>
                </a:solidFill>
              </a:rPr>
              <a:t> </a:t>
            </a:r>
            <a:r>
              <a:rPr lang="pl-PL" altLang="pl-PL" sz="3600" dirty="0" smtClean="0">
                <a:solidFill>
                  <a:srgbClr val="FC0128"/>
                </a:solidFill>
              </a:rPr>
              <a:t> do </a:t>
            </a:r>
            <a:r>
              <a:rPr lang="pl-PL" altLang="pl-PL" sz="3600" dirty="0" err="1" smtClean="0">
                <a:solidFill>
                  <a:srgbClr val="FC0128"/>
                </a:solidFill>
              </a:rPr>
              <a:t>zostania</a:t>
            </a:r>
            <a:r>
              <a:rPr lang="pl-PL" altLang="pl-PL" sz="3600" dirty="0" smtClean="0">
                <a:solidFill>
                  <a:srgbClr val="FC0128"/>
                </a:solidFill>
              </a:rPr>
              <a:t> </a:t>
            </a:r>
            <a:r>
              <a:rPr lang="pl-PL" altLang="pl-PL" sz="3600" dirty="0">
                <a:solidFill>
                  <a:srgbClr val="FC0128"/>
                </a:solidFill>
              </a:rPr>
              <a:t>dawcą</a:t>
            </a:r>
            <a:endParaRPr lang="de-DE" dirty="0">
              <a:solidFill>
                <a:srgbClr val="FF0000"/>
              </a:solidFill>
            </a:endParaRPr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3138924" y="1427424"/>
            <a:ext cx="6907912" cy="3895081"/>
            <a:chOff x="859294" y="1973177"/>
            <a:chExt cx="6148518" cy="3758948"/>
          </a:xfrm>
        </p:grpSpPr>
        <p:sp>
          <p:nvSpPr>
            <p:cNvPr id="10" name="Text Box 33"/>
            <p:cNvSpPr txBox="1">
              <a:spLocks noChangeArrowheads="1"/>
            </p:cNvSpPr>
            <p:nvPr/>
          </p:nvSpPr>
          <p:spPr bwMode="auto">
            <a:xfrm>
              <a:off x="929224" y="1973177"/>
              <a:ext cx="6070400" cy="780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8001" tIns="49785" rIns="98001" bIns="49785">
              <a:spAutoFit/>
            </a:bodyPr>
            <a:lstStyle>
              <a:lvl1pPr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9pPr>
            </a:lstStyle>
            <a:p>
              <a:pPr algn="ctr" eaLnBrk="1" hangingPunct="1">
                <a:defRPr/>
              </a:pPr>
              <a:r>
                <a:rPr lang="pl-PL" altLang="pl-PL" sz="2800" b="1" u="sng" dirty="0" smtClean="0">
                  <a:solidFill>
                    <a:schemeClr val="tx1"/>
                  </a:solidFill>
                </a:rPr>
                <a:t>1. Świadoma d</a:t>
              </a:r>
              <a:r>
                <a:rPr lang="de-DE" altLang="pl-PL" sz="2800" b="1" u="sng" dirty="0" err="1" smtClean="0">
                  <a:solidFill>
                    <a:schemeClr val="tx1"/>
                  </a:solidFill>
                </a:rPr>
                <a:t>ecyzja</a:t>
              </a:r>
              <a:r>
                <a:rPr lang="pl-PL" altLang="pl-PL" sz="2800" b="1" dirty="0">
                  <a:solidFill>
                    <a:schemeClr val="tx1"/>
                  </a:solidFill>
                </a:rPr>
                <a:t/>
              </a:r>
              <a:br>
                <a:rPr lang="pl-PL" altLang="pl-PL" sz="2800" b="1" dirty="0">
                  <a:solidFill>
                    <a:schemeClr val="tx1"/>
                  </a:solidFill>
                </a:rPr>
              </a:br>
              <a:r>
                <a:rPr lang="pl-PL" altLang="pl-PL" sz="1800" b="1" dirty="0">
                  <a:solidFill>
                    <a:srgbClr val="FF0000"/>
                  </a:solidFill>
                </a:rPr>
                <a:t>o</a:t>
              </a:r>
              <a:r>
                <a:rPr lang="pl-PL" altLang="pl-PL" sz="1800" b="1" dirty="0" smtClean="0">
                  <a:solidFill>
                    <a:srgbClr val="FF0000"/>
                  </a:solidFill>
                </a:rPr>
                <a:t>d której zależy życie pacjenta</a:t>
              </a:r>
              <a:endParaRPr lang="de-DE" altLang="pl-PL" sz="18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859294" y="2874656"/>
              <a:ext cx="6106608" cy="608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8001" tIns="49785" rIns="98001" bIns="49785">
              <a:spAutoFit/>
            </a:bodyPr>
            <a:lstStyle>
              <a:lvl1pPr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9pPr>
            </a:lstStyle>
            <a:p>
              <a:pPr algn="ctr" eaLnBrk="1" hangingPunct="1"/>
              <a:r>
                <a:rPr lang="pl-PL" altLang="pl-PL" b="1" dirty="0" smtClean="0">
                  <a:solidFill>
                    <a:schemeClr val="tx1"/>
                  </a:solidFill>
                </a:rPr>
                <a:t>2. </a:t>
              </a:r>
              <a:r>
                <a:rPr lang="de-DE" altLang="pl-PL" b="1" dirty="0" err="1" smtClean="0">
                  <a:solidFill>
                    <a:schemeClr val="tx1"/>
                  </a:solidFill>
                </a:rPr>
                <a:t>Rejestracja</a:t>
              </a:r>
              <a:r>
                <a:rPr lang="de-DE" altLang="pl-PL" b="1" dirty="0" smtClean="0">
                  <a:solidFill>
                    <a:schemeClr val="tx1"/>
                  </a:solidFill>
                </a:rPr>
                <a:t> </a:t>
              </a:r>
              <a:r>
                <a:rPr lang="de-DE" altLang="pl-PL" b="1" dirty="0" err="1">
                  <a:solidFill>
                    <a:schemeClr val="tx1"/>
                  </a:solidFill>
                </a:rPr>
                <a:t>jako</a:t>
              </a:r>
              <a:r>
                <a:rPr lang="de-DE" altLang="pl-PL" b="1" dirty="0">
                  <a:solidFill>
                    <a:schemeClr val="tx1"/>
                  </a:solidFill>
                </a:rPr>
                <a:t> </a:t>
              </a:r>
              <a:r>
                <a:rPr lang="de-DE" altLang="pl-PL" b="1" dirty="0" err="1">
                  <a:solidFill>
                    <a:schemeClr val="tx1"/>
                  </a:solidFill>
                </a:rPr>
                <a:t>potencjalny</a:t>
              </a:r>
              <a:r>
                <a:rPr lang="de-DE" altLang="pl-PL" b="1" dirty="0">
                  <a:solidFill>
                    <a:schemeClr val="tx1"/>
                  </a:solidFill>
                </a:rPr>
                <a:t> </a:t>
              </a:r>
              <a:r>
                <a:rPr lang="de-DE" altLang="pl-PL" b="1" dirty="0" err="1">
                  <a:solidFill>
                    <a:schemeClr val="tx1"/>
                  </a:solidFill>
                </a:rPr>
                <a:t>dawca</a:t>
              </a:r>
              <a:r>
                <a:rPr lang="pl-PL" altLang="pl-PL" b="1" dirty="0">
                  <a:solidFill>
                    <a:schemeClr val="tx1"/>
                  </a:solidFill>
                </a:rPr>
                <a:t> szpiku </a:t>
              </a:r>
              <a:r>
                <a:rPr lang="pl-PL" altLang="pl-PL" dirty="0" smtClean="0">
                  <a:solidFill>
                    <a:schemeClr val="tx1"/>
                  </a:solidFill>
                </a:rPr>
                <a:t/>
              </a:r>
              <a:br>
                <a:rPr lang="pl-PL" altLang="pl-PL" dirty="0" smtClean="0">
                  <a:solidFill>
                    <a:schemeClr val="tx1"/>
                  </a:solidFill>
                </a:rPr>
              </a:br>
              <a:r>
                <a:rPr lang="pl-PL" altLang="pl-PL" sz="1800" dirty="0" smtClean="0">
                  <a:solidFill>
                    <a:schemeClr val="tx1"/>
                  </a:solidFill>
                </a:rPr>
                <a:t>(wymaz, krew = oznaczenie antygenów </a:t>
              </a:r>
              <a:r>
                <a:rPr lang="pl-PL" altLang="pl-PL" sz="1800" dirty="0">
                  <a:solidFill>
                    <a:schemeClr val="tx1"/>
                  </a:solidFill>
                </a:rPr>
                <a:t>HLA)</a:t>
              </a:r>
            </a:p>
          </p:txBody>
        </p:sp>
        <p:sp>
          <p:nvSpPr>
            <p:cNvPr id="16" name="Text Box 38"/>
            <p:cNvSpPr txBox="1">
              <a:spLocks noChangeArrowheads="1"/>
            </p:cNvSpPr>
            <p:nvPr/>
          </p:nvSpPr>
          <p:spPr bwMode="auto">
            <a:xfrm>
              <a:off x="925640" y="3898627"/>
              <a:ext cx="6071924" cy="622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8001" tIns="49785" rIns="98001" bIns="49785">
              <a:spAutoFit/>
            </a:bodyPr>
            <a:lstStyle>
              <a:lvl1pPr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9pPr>
            </a:lstStyle>
            <a:p>
              <a:pPr algn="ctr" eaLnBrk="1" hangingPunct="1"/>
              <a:r>
                <a:rPr lang="pl-PL" altLang="pl-PL" sz="2000" b="1" dirty="0" smtClean="0">
                  <a:solidFill>
                    <a:schemeClr val="tx1"/>
                  </a:solidFill>
                </a:rPr>
                <a:t>3. </a:t>
              </a:r>
              <a:r>
                <a:rPr lang="de-DE" altLang="pl-PL" sz="2000" b="1" dirty="0" err="1" smtClean="0">
                  <a:solidFill>
                    <a:schemeClr val="tx1"/>
                  </a:solidFill>
                </a:rPr>
                <a:t>Badanie</a:t>
              </a:r>
              <a:r>
                <a:rPr lang="de-DE" altLang="pl-PL" sz="1800" b="1" dirty="0" smtClean="0">
                  <a:solidFill>
                    <a:schemeClr val="tx1"/>
                  </a:solidFill>
                </a:rPr>
                <a:t> </a:t>
              </a:r>
              <a:r>
                <a:rPr lang="de-DE" altLang="pl-PL" sz="1800" dirty="0" err="1">
                  <a:solidFill>
                    <a:schemeClr val="tx1"/>
                  </a:solidFill>
                </a:rPr>
                <a:t>materiału</a:t>
              </a:r>
              <a:r>
                <a:rPr lang="de-DE" altLang="pl-PL" sz="1800" dirty="0">
                  <a:solidFill>
                    <a:schemeClr val="tx1"/>
                  </a:solidFill>
                </a:rPr>
                <a:t> </a:t>
              </a:r>
              <a:r>
                <a:rPr lang="de-DE" altLang="pl-PL" sz="1800" dirty="0" err="1" smtClean="0">
                  <a:solidFill>
                    <a:schemeClr val="tx1"/>
                  </a:solidFill>
                </a:rPr>
                <a:t>genetycznego</a:t>
              </a:r>
              <a:r>
                <a:rPr lang="pl-PL" altLang="pl-PL" sz="1800" dirty="0">
                  <a:solidFill>
                    <a:schemeClr val="tx1"/>
                  </a:solidFill>
                </a:rPr>
                <a:t> </a:t>
              </a:r>
              <a:r>
                <a:rPr lang="pl-PL" altLang="pl-PL" sz="1800" dirty="0" smtClean="0">
                  <a:solidFill>
                    <a:schemeClr val="tx1"/>
                  </a:solidFill>
                </a:rPr>
                <a:t>+ </a:t>
              </a:r>
              <a:r>
                <a:rPr lang="pl-PL" altLang="pl-PL" sz="2000" b="1" dirty="0" smtClean="0">
                  <a:solidFill>
                    <a:schemeClr val="tx1"/>
                  </a:solidFill>
                </a:rPr>
                <a:t>u</a:t>
              </a:r>
              <a:r>
                <a:rPr lang="de-DE" altLang="pl-PL" sz="2000" b="1" dirty="0" err="1" smtClean="0">
                  <a:solidFill>
                    <a:schemeClr val="tx1"/>
                  </a:solidFill>
                </a:rPr>
                <a:t>mieszcz</a:t>
              </a:r>
              <a:r>
                <a:rPr lang="pl-PL" altLang="pl-PL" sz="2000" b="1" dirty="0">
                  <a:solidFill>
                    <a:schemeClr val="tx1"/>
                  </a:solidFill>
                </a:rPr>
                <a:t>e</a:t>
              </a:r>
              <a:r>
                <a:rPr lang="de-DE" altLang="pl-PL" sz="2000" b="1" dirty="0">
                  <a:solidFill>
                    <a:schemeClr val="tx1"/>
                  </a:solidFill>
                </a:rPr>
                <a:t>nie </a:t>
              </a:r>
              <a:r>
                <a:rPr lang="de-DE" altLang="pl-PL" sz="2000" b="1" dirty="0" err="1" smtClean="0">
                  <a:solidFill>
                    <a:schemeClr val="tx1"/>
                  </a:solidFill>
                </a:rPr>
                <a:t>wyników</a:t>
              </a:r>
              <a:r>
                <a:rPr lang="pl-PL" altLang="pl-PL" sz="2000" b="1" dirty="0" smtClean="0">
                  <a:solidFill>
                    <a:schemeClr val="tx1"/>
                  </a:solidFill>
                </a:rPr>
                <a:t>  i danych </a:t>
              </a:r>
              <a:r>
                <a:rPr lang="de-DE" altLang="pl-PL" sz="2000" b="1" dirty="0" smtClean="0">
                  <a:solidFill>
                    <a:schemeClr val="tx1"/>
                  </a:solidFill>
                </a:rPr>
                <a:t> w</a:t>
              </a:r>
              <a:r>
                <a:rPr lang="pl-PL" altLang="pl-PL" sz="2000" b="1" dirty="0" smtClean="0">
                  <a:solidFill>
                    <a:schemeClr val="tx1"/>
                  </a:solidFill>
                </a:rPr>
                <a:t> rejestrze</a:t>
              </a:r>
              <a:endParaRPr lang="de-DE" altLang="pl-PL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937412" y="4788590"/>
              <a:ext cx="6070400" cy="943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8001" tIns="49785" rIns="98001" bIns="49785">
              <a:spAutoFit/>
            </a:bodyPr>
            <a:lstStyle>
              <a:lvl1pPr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rgbClr val="000000"/>
                  </a:solidFill>
                  <a:latin typeface="Arial" pitchFamily="34" charset="0"/>
                  <a:ea typeface="ヒラギノ角ゴ ProN W3" charset="-128"/>
                  <a:sym typeface="Gill Sans" charset="0"/>
                </a:defRPr>
              </a:lvl9pPr>
            </a:lstStyle>
            <a:p>
              <a:pPr algn="ctr" eaLnBrk="1" hangingPunct="1"/>
              <a:r>
                <a:rPr lang="pl-PL" altLang="pl-PL" b="1" dirty="0" smtClean="0">
                  <a:solidFill>
                    <a:schemeClr val="tx1"/>
                  </a:solidFill>
                </a:rPr>
                <a:t>4. Zapytanie o dawcę </a:t>
              </a:r>
              <a:br>
                <a:rPr lang="pl-PL" altLang="pl-PL" b="1" dirty="0" smtClean="0">
                  <a:solidFill>
                    <a:schemeClr val="tx1"/>
                  </a:solidFill>
                </a:rPr>
              </a:br>
              <a:r>
                <a:rPr lang="pl-PL" altLang="pl-PL" sz="1800" dirty="0" smtClean="0">
                  <a:solidFill>
                    <a:schemeClr val="tx1"/>
                  </a:solidFill>
                </a:rPr>
                <a:t>gdy zostanie dopasowany do konkretnego pacjenta (badania wstępne)</a:t>
              </a:r>
              <a:endParaRPr lang="de-DE" altLang="pl-PL" sz="18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2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2307" y="1849756"/>
            <a:ext cx="2794504" cy="446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40"/>
          <p:cNvSpPr txBox="1">
            <a:spLocks noChangeArrowheads="1"/>
          </p:cNvSpPr>
          <p:nvPr/>
        </p:nvSpPr>
        <p:spPr bwMode="auto">
          <a:xfrm>
            <a:off x="3179604" y="5612448"/>
            <a:ext cx="6820146" cy="97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001" tIns="49785" rIns="98001" bIns="49785">
            <a:spAutoFit/>
          </a:bodyPr>
          <a:lstStyle>
            <a:lvl1pPr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r>
              <a:rPr lang="pl-PL" altLang="pl-PL" b="1" dirty="0" smtClean="0">
                <a:solidFill>
                  <a:schemeClr val="tx1"/>
                </a:solidFill>
              </a:rPr>
              <a:t>5. Pobranie materiału</a:t>
            </a:r>
            <a:br>
              <a:rPr lang="pl-PL" altLang="pl-PL" b="1" dirty="0" smtClean="0">
                <a:solidFill>
                  <a:schemeClr val="tx1"/>
                </a:solidFill>
              </a:rPr>
            </a:br>
            <a:r>
              <a:rPr lang="pl-PL" altLang="pl-PL" sz="1800" dirty="0" smtClean="0">
                <a:solidFill>
                  <a:schemeClr val="tx1"/>
                </a:solidFill>
              </a:rPr>
              <a:t> po potwierdzeniu lekarzy pacjenta od zgodnego </a:t>
            </a:r>
            <a:br>
              <a:rPr lang="pl-PL" altLang="pl-PL" sz="1800" dirty="0" smtClean="0">
                <a:solidFill>
                  <a:schemeClr val="tx1"/>
                </a:solidFill>
              </a:rPr>
            </a:br>
            <a:r>
              <a:rPr lang="pl-PL" altLang="pl-PL" sz="1800" dirty="0" smtClean="0">
                <a:solidFill>
                  <a:schemeClr val="tx1"/>
                </a:solidFill>
              </a:rPr>
              <a:t>i zdrowego dawcy </a:t>
            </a:r>
            <a:endParaRPr lang="de-DE" altLang="pl-PL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91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altLang="pl-PL" dirty="0"/>
              <a:t>Dwie metody pobrania materiału od dopasowanego dawcy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Pobranie krwiotwórczych komórek macierzystych z krwi obwodowej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pic>
        <p:nvPicPr>
          <p:cNvPr id="11" name="Picture 2" descr="PBSCIllustrationHR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82527" y="4645521"/>
            <a:ext cx="115161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ymbol zastępczy zawartości 2"/>
          <p:cNvSpPr txBox="1">
            <a:spLocks/>
          </p:cNvSpPr>
          <p:nvPr/>
        </p:nvSpPr>
        <p:spPr>
          <a:xfrm>
            <a:off x="340985" y="2413273"/>
            <a:ext cx="9361038" cy="48537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l-PL" sz="1800" b="1" dirty="0" smtClean="0">
                <a:solidFill>
                  <a:srgbClr val="FF0000"/>
                </a:solidFill>
                <a:latin typeface="+mj-lt"/>
              </a:rPr>
              <a:t>	</a:t>
            </a:r>
            <a:r>
              <a:rPr lang="pl-PL" sz="2400" b="1" dirty="0" smtClean="0">
                <a:solidFill>
                  <a:srgbClr val="FF0000"/>
                </a:solidFill>
                <a:latin typeface="+mj-lt"/>
              </a:rPr>
              <a:t>80% </a:t>
            </a:r>
            <a:r>
              <a:rPr lang="pl-PL" sz="2400" b="1" dirty="0" smtClean="0">
                <a:latin typeface="+mj-lt"/>
              </a:rPr>
              <a:t>wszystkich pobrań</a:t>
            </a:r>
            <a:r>
              <a:rPr lang="pl-PL" sz="1800" dirty="0" smtClean="0">
                <a:latin typeface="+mj-lt"/>
              </a:rPr>
              <a:t>		</a:t>
            </a:r>
            <a:br>
              <a:rPr lang="pl-PL" sz="1800" dirty="0" smtClean="0">
                <a:latin typeface="+mj-lt"/>
              </a:rPr>
            </a:br>
            <a:r>
              <a:rPr lang="pl-PL" sz="1800" dirty="0" smtClean="0">
                <a:latin typeface="+mj-lt"/>
              </a:rPr>
              <a:t/>
            </a:r>
            <a:br>
              <a:rPr lang="pl-PL" sz="1800" dirty="0" smtClean="0">
                <a:latin typeface="+mj-lt"/>
              </a:rPr>
            </a:br>
            <a:r>
              <a:rPr lang="pl-PL" sz="1800" dirty="0" smtClean="0">
                <a:latin typeface="+mj-lt"/>
              </a:rPr>
              <a:t/>
            </a:r>
            <a:br>
              <a:rPr lang="pl-PL" sz="1800" dirty="0" smtClean="0">
                <a:latin typeface="+mj-lt"/>
              </a:rPr>
            </a:br>
            <a:endParaRPr lang="pl-PL" sz="1800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latin typeface="+mj-lt"/>
              </a:rPr>
              <a:t>1- 5 dzień: Przyjmowanie </a:t>
            </a:r>
            <a:r>
              <a:rPr lang="pl-PL" sz="1800" b="1" dirty="0" smtClean="0">
                <a:solidFill>
                  <a:srgbClr val="FF0000"/>
                </a:solidFill>
                <a:latin typeface="+mj-lt"/>
              </a:rPr>
              <a:t>czynnika wzrostu </a:t>
            </a:r>
            <a:r>
              <a:rPr lang="pl-PL" sz="1800" b="1" dirty="0" smtClean="0">
                <a:latin typeface="+mj-lt"/>
              </a:rPr>
              <a:t>w postaci zastrzyków podskórnych </a:t>
            </a:r>
            <a:r>
              <a:rPr lang="pl-PL" sz="1800" dirty="0" smtClean="0">
                <a:latin typeface="+mj-lt"/>
              </a:rPr>
              <a:t>(namnażanie i uwalnianie komórek macierzystych	 do krwioobiegu, czynnik wzrostu może powodować objawy grypopodobne)</a:t>
            </a:r>
            <a:br>
              <a:rPr lang="pl-PL" sz="1800" dirty="0" smtClean="0">
                <a:latin typeface="+mj-lt"/>
              </a:rPr>
            </a:br>
            <a:endParaRPr lang="pl-PL" sz="1800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latin typeface="+mj-lt"/>
              </a:rPr>
              <a:t>5 dzień: Pobranie komórek macierzystych</a:t>
            </a:r>
            <a:r>
              <a:rPr lang="pl-PL" sz="1800" dirty="0" smtClean="0">
                <a:latin typeface="+mj-lt"/>
              </a:rPr>
              <a:t> z krwi obwodowej </a:t>
            </a:r>
            <a:br>
              <a:rPr lang="pl-PL" sz="1800" dirty="0" smtClean="0">
                <a:latin typeface="+mj-lt"/>
              </a:rPr>
            </a:br>
            <a:r>
              <a:rPr lang="pl-PL" sz="1800" dirty="0" smtClean="0">
                <a:latin typeface="+mj-lt"/>
              </a:rPr>
              <a:t>metodą zwaną aferezą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latin typeface="+mj-lt"/>
              </a:rPr>
              <a:t>6 dzień: Ewentualna druga afereza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b="1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3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altLang="pl-PL" dirty="0"/>
              <a:t>Dwie metody pobrania materiału od dopasowanego dawcy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Pobranie krwiotwórczych komórek macierzystych z krwi obwodowej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Symbol zastępczy zawartości 2"/>
          <p:cNvSpPr txBox="1">
            <a:spLocks/>
          </p:cNvSpPr>
          <p:nvPr/>
        </p:nvSpPr>
        <p:spPr>
          <a:xfrm>
            <a:off x="340985" y="2413273"/>
            <a:ext cx="9361038" cy="48537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l-PL" sz="1800" b="1" dirty="0" smtClean="0">
                <a:solidFill>
                  <a:srgbClr val="FF0000"/>
                </a:solidFill>
                <a:latin typeface="+mj-lt"/>
              </a:rPr>
              <a:t>	</a:t>
            </a:r>
            <a:endParaRPr lang="pl-PL" sz="1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 descr="https://fbcdn-sphotos-a-a.akamaihd.net/hphotos-ak-xaf1/v/t1.0-9/10665675_10152492411263005_1368623724336273599_n.jpg?oh=a45d7be02f8911cede952604b4691297&amp;oe=55252C6B&amp;__gda__=1429825503_4dd2ed1755051a28661bd6c13e9a5b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172" y="1981225"/>
            <a:ext cx="2664296" cy="473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fbcdn-sphotos-a-a.akamaihd.net/hphotos-ak-xaf1/v/t1.0-9/10171634_10152170799078005_1563989933922263467_n.jpg?oh=1bed7ee1fe4c251ee83eb26a792dab05&amp;oe=552B5DC3&amp;__gda__=1433255799_4f65c14f373d48a98988379ec2213ae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5499" y="1981225"/>
            <a:ext cx="6341794" cy="473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445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altLang="pl-PL" dirty="0"/>
              <a:t>Dwie metody pobrania materiału od dopasowanego dawcy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Pobranie </a:t>
            </a:r>
            <a:r>
              <a:rPr lang="pl-PL" dirty="0" smtClean="0">
                <a:solidFill>
                  <a:srgbClr val="FF0000"/>
                </a:solidFill>
              </a:rPr>
              <a:t>szpiku kostnego z talerza kości biodrowej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Symbol zastępczy zawartości 2"/>
          <p:cNvSpPr txBox="1">
            <a:spLocks/>
          </p:cNvSpPr>
          <p:nvPr/>
        </p:nvSpPr>
        <p:spPr>
          <a:xfrm>
            <a:off x="340985" y="2413273"/>
            <a:ext cx="9361038" cy="48537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50292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l-PL" sz="1800" b="1" dirty="0" smtClean="0">
                <a:solidFill>
                  <a:srgbClr val="FF0000"/>
                </a:solidFill>
                <a:latin typeface="+mj-lt"/>
              </a:rPr>
              <a:t>	</a:t>
            </a:r>
            <a:r>
              <a:rPr lang="pl-PL" sz="2400" b="1" dirty="0">
                <a:solidFill>
                  <a:srgbClr val="FF0000"/>
                </a:solidFill>
                <a:latin typeface="+mj-lt"/>
              </a:rPr>
              <a:t>2</a:t>
            </a:r>
            <a:r>
              <a:rPr lang="pl-PL" sz="2400" b="1" dirty="0" smtClean="0">
                <a:solidFill>
                  <a:srgbClr val="FF0000"/>
                </a:solidFill>
                <a:latin typeface="+mj-lt"/>
              </a:rPr>
              <a:t>0% </a:t>
            </a:r>
            <a:r>
              <a:rPr lang="pl-PL" sz="2400" b="1" dirty="0" smtClean="0">
                <a:latin typeface="+mj-lt"/>
              </a:rPr>
              <a:t>wszystkich pobrań</a:t>
            </a:r>
            <a:r>
              <a:rPr lang="pl-PL" sz="1800" dirty="0" smtClean="0">
                <a:latin typeface="+mj-lt"/>
              </a:rPr>
              <a:t>		</a:t>
            </a:r>
            <a:br>
              <a:rPr lang="pl-PL" sz="1800" dirty="0" smtClean="0">
                <a:latin typeface="+mj-lt"/>
              </a:rPr>
            </a:br>
            <a:r>
              <a:rPr lang="pl-PL" sz="1800" dirty="0" smtClean="0">
                <a:latin typeface="+mj-lt"/>
              </a:rPr>
              <a:t/>
            </a:r>
            <a:br>
              <a:rPr lang="pl-PL" sz="1800" dirty="0" smtClean="0">
                <a:latin typeface="+mj-lt"/>
              </a:rPr>
            </a:br>
            <a:r>
              <a:rPr lang="pl-PL" sz="1800" dirty="0" smtClean="0">
                <a:latin typeface="+mj-lt"/>
              </a:rPr>
              <a:t/>
            </a:r>
            <a:br>
              <a:rPr lang="pl-PL" sz="1800" dirty="0" smtClean="0">
                <a:latin typeface="+mj-lt"/>
              </a:rPr>
            </a:br>
            <a:endParaRPr lang="pl-PL" sz="1800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latin typeface="+mj-lt"/>
              </a:rPr>
              <a:t>1 dzień: Przyjęcie dawcy do kliniki pobrania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l-PL" sz="1800" b="1" dirty="0">
                <a:latin typeface="+mj-lt"/>
              </a:rPr>
              <a:t>2</a:t>
            </a:r>
            <a:r>
              <a:rPr lang="pl-PL" sz="1800" b="1" dirty="0" smtClean="0">
                <a:latin typeface="+mj-lt"/>
              </a:rPr>
              <a:t> dzień: Pobranie szpiku pod narkozą  </a:t>
            </a:r>
            <a:r>
              <a:rPr lang="pl-PL" sz="1800" dirty="0" smtClean="0">
                <a:latin typeface="+mj-lt"/>
              </a:rPr>
              <a:t>(zabieg trwający około 1 godzinę)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l-PL" sz="1800" b="1" dirty="0">
                <a:latin typeface="+mj-lt"/>
              </a:rPr>
              <a:t>3</a:t>
            </a:r>
            <a:r>
              <a:rPr lang="pl-PL" sz="1800" b="1" dirty="0" smtClean="0">
                <a:latin typeface="+mj-lt"/>
              </a:rPr>
              <a:t> dzień: Wypisanie </a:t>
            </a:r>
            <a:r>
              <a:rPr lang="pl-PL" sz="1800" dirty="0" smtClean="0">
                <a:latin typeface="+mj-lt"/>
              </a:rPr>
              <a:t>z</a:t>
            </a:r>
            <a:r>
              <a:rPr lang="pl-PL" sz="1800" b="1" dirty="0" smtClean="0">
                <a:latin typeface="+mj-lt"/>
              </a:rPr>
              <a:t> </a:t>
            </a:r>
            <a:r>
              <a:rPr lang="pl-PL" sz="1800" dirty="0" smtClean="0">
                <a:latin typeface="+mj-lt"/>
              </a:rPr>
              <a:t>kliniki i powrót do domu</a:t>
            </a:r>
            <a:endParaRPr lang="pl-PL" sz="1800" dirty="0">
              <a:latin typeface="+mj-lt"/>
            </a:endParaRPr>
          </a:p>
          <a:p>
            <a:pPr>
              <a:defRPr/>
            </a:pPr>
            <a:r>
              <a:rPr lang="pl-PL" sz="1800" b="1" dirty="0" smtClean="0">
                <a:solidFill>
                  <a:srgbClr val="FF0000"/>
                </a:solidFill>
                <a:latin typeface="+mj-lt"/>
              </a:rPr>
              <a:t/>
            </a:r>
            <a:br>
              <a:rPr lang="pl-PL" sz="1800" b="1" dirty="0" smtClean="0">
                <a:solidFill>
                  <a:srgbClr val="FF0000"/>
                </a:solidFill>
                <a:latin typeface="+mj-lt"/>
              </a:rPr>
            </a:br>
            <a:r>
              <a:rPr lang="pl-PL" sz="1800" b="1" dirty="0" smtClean="0">
                <a:solidFill>
                  <a:srgbClr val="FF0000"/>
                </a:solidFill>
                <a:latin typeface="+mj-lt"/>
              </a:rPr>
              <a:t/>
            </a:r>
            <a:br>
              <a:rPr lang="pl-PL" sz="1800" b="1" dirty="0" smtClean="0">
                <a:solidFill>
                  <a:srgbClr val="FF0000"/>
                </a:solidFill>
                <a:latin typeface="+mj-lt"/>
              </a:rPr>
            </a:br>
            <a:r>
              <a:rPr lang="pl-PL" sz="1800" b="1" dirty="0" smtClean="0">
                <a:solidFill>
                  <a:srgbClr val="FF0000"/>
                </a:solidFill>
                <a:latin typeface="+mj-lt"/>
              </a:rPr>
              <a:t>* Szpik regeneruje się w organizmie dawcy do 2 tygodni po pobraniu. </a:t>
            </a:r>
            <a:endParaRPr lang="pl-PL" sz="1800" b="1" dirty="0">
              <a:solidFill>
                <a:srgbClr val="FF0000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l-PL" sz="1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" name="Picture 2" descr="MarrowIllustrationHR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1699" y="4840133"/>
            <a:ext cx="1030324" cy="2194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0234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0627_DKMS_PL_PPT-template">
  <a:themeElements>
    <a:clrScheme name="DKMS">
      <a:dk1>
        <a:sysClr val="windowText" lastClr="000000"/>
      </a:dk1>
      <a:lt1>
        <a:sysClr val="window" lastClr="FFFFFF"/>
      </a:lt1>
      <a:dk2>
        <a:srgbClr val="0072AC"/>
      </a:dk2>
      <a:lt2>
        <a:srgbClr val="87888A"/>
      </a:lt2>
      <a:accent1>
        <a:srgbClr val="E2001A"/>
      </a:accent1>
      <a:accent2>
        <a:srgbClr val="F29A7A"/>
      </a:accent2>
      <a:accent3>
        <a:srgbClr val="8CB2D3"/>
      </a:accent3>
      <a:accent4>
        <a:srgbClr val="87C257"/>
      </a:accent4>
      <a:accent5>
        <a:srgbClr val="C3E0AB"/>
      </a:accent5>
      <a:accent6>
        <a:srgbClr val="C5C7C8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DKMS PPT-Master_lang_DE_27Nov13" id="{DE8FF3F3-42A3-4411-9E83-0B9F7F545AF5}" vid="{53EF4CE6-CB87-4046-90F5-3EEE91E71657}"/>
    </a:ext>
  </a:extLst>
</a:theme>
</file>

<file path=ppt/theme/theme2.xml><?xml version="1.0" encoding="utf-8"?>
<a:theme xmlns:a="http://schemas.openxmlformats.org/drawingml/2006/main" name="Office-Design">
  <a:themeElements>
    <a:clrScheme name="DKMS">
      <a:dk1>
        <a:sysClr val="windowText" lastClr="000000"/>
      </a:dk1>
      <a:lt1>
        <a:sysClr val="window" lastClr="FFFFFF"/>
      </a:lt1>
      <a:dk2>
        <a:srgbClr val="0072AC"/>
      </a:dk2>
      <a:lt2>
        <a:srgbClr val="87888A"/>
      </a:lt2>
      <a:accent1>
        <a:srgbClr val="E2001A"/>
      </a:accent1>
      <a:accent2>
        <a:srgbClr val="F29A7A"/>
      </a:accent2>
      <a:accent3>
        <a:srgbClr val="8CB2D3"/>
      </a:accent3>
      <a:accent4>
        <a:srgbClr val="87C257"/>
      </a:accent4>
      <a:accent5>
        <a:srgbClr val="C3E0AB"/>
      </a:accent5>
      <a:accent6>
        <a:srgbClr val="C5C7C8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DKMS">
      <a:dk1>
        <a:sysClr val="windowText" lastClr="000000"/>
      </a:dk1>
      <a:lt1>
        <a:sysClr val="window" lastClr="FFFFFF"/>
      </a:lt1>
      <a:dk2>
        <a:srgbClr val="0072AC"/>
      </a:dk2>
      <a:lt2>
        <a:srgbClr val="87888A"/>
      </a:lt2>
      <a:accent1>
        <a:srgbClr val="E2001A"/>
      </a:accent1>
      <a:accent2>
        <a:srgbClr val="F29A7A"/>
      </a:accent2>
      <a:accent3>
        <a:srgbClr val="8CB2D3"/>
      </a:accent3>
      <a:accent4>
        <a:srgbClr val="87C257"/>
      </a:accent4>
      <a:accent5>
        <a:srgbClr val="C3E0AB"/>
      </a:accent5>
      <a:accent6>
        <a:srgbClr val="C5C7C8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140627_DKMS_PL_PPT-template</Template>
  <TotalTime>0</TotalTime>
  <Words>279</Words>
  <Application>Microsoft Office PowerPoint</Application>
  <PresentationFormat>Niestandardowy</PresentationFormat>
  <Paragraphs>86</Paragraphs>
  <Slides>14</Slides>
  <Notes>14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140627_DKMS_PL_PPT-template</vt:lpstr>
      <vt:lpstr>Fundacja DKMS Polska</vt:lpstr>
      <vt:lpstr>Potencjalni dawcy szpiku w Polsce</vt:lpstr>
      <vt:lpstr>Prawdopodobieństwo bycia realnym dawcą</vt:lpstr>
      <vt:lpstr>Kto może zarejestrować się jako potencjalny dawca?</vt:lpstr>
      <vt:lpstr>Dlaczego warto się zarejestrować</vt:lpstr>
      <vt:lpstr>5 kroków  do zostania dawcą</vt:lpstr>
      <vt:lpstr>Pobranie krwiotwórczych komórek macierzystych z krwi obwodowej </vt:lpstr>
      <vt:lpstr>Pobranie krwiotwórczych komórek macierzystych z krwi obwodowej </vt:lpstr>
      <vt:lpstr>Pobranie szpiku kostnego z talerza kości biodrowej </vt:lpstr>
      <vt:lpstr>Pobranie szpiku kostnego z talerza kości biodrowej </vt:lpstr>
      <vt:lpstr>Ważne informacje dotyczące realnego dawcy </vt:lpstr>
      <vt:lpstr>Pierwsze spotkania par genetycznych bliźniaków </vt:lpstr>
      <vt:lpstr>Pierwsze spotkania par genetycznych bliźniaków </vt:lpstr>
      <vt:lpstr>Dziękuję za uwagę.</vt:lpstr>
    </vt:vector>
  </TitlesOfParts>
  <Company>DKMS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left-justified in Arial bold, 36 pt.</dc:title>
  <dc:creator>Piotrowska, Iwona</dc:creator>
  <cp:lastModifiedBy>kbukow</cp:lastModifiedBy>
  <cp:revision>71</cp:revision>
  <cp:lastPrinted>2015-10-09T07:26:37Z</cp:lastPrinted>
  <dcterms:created xsi:type="dcterms:W3CDTF">2014-10-15T14:42:40Z</dcterms:created>
  <dcterms:modified xsi:type="dcterms:W3CDTF">2016-01-29T12:07:29Z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493466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